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66" r:id="rId3"/>
    <p:sldId id="269" r:id="rId4"/>
    <p:sldId id="279" r:id="rId5"/>
    <p:sldId id="270" r:id="rId6"/>
    <p:sldId id="281" r:id="rId7"/>
    <p:sldId id="278" r:id="rId8"/>
    <p:sldId id="276" r:id="rId9"/>
    <p:sldId id="275" r:id="rId10"/>
    <p:sldId id="271" r:id="rId11"/>
    <p:sldId id="277" r:id="rId12"/>
    <p:sldId id="282" r:id="rId13"/>
    <p:sldId id="274" r:id="rId14"/>
    <p:sldId id="273" r:id="rId15"/>
    <p:sldId id="260" r:id="rId16"/>
    <p:sldId id="265" r:id="rId17"/>
    <p:sldId id="261" r:id="rId18"/>
    <p:sldId id="284" r:id="rId19"/>
    <p:sldId id="280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991" autoAdjust="0"/>
  </p:normalViewPr>
  <p:slideViewPr>
    <p:cSldViewPr snapToGrid="0" snapToObjects="1">
      <p:cViewPr varScale="1">
        <p:scale>
          <a:sx n="75" d="100"/>
          <a:sy n="75" d="100"/>
        </p:scale>
        <p:origin x="-1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2CC68-5883-D447-86E2-C1CF5DAF7F47}" type="datetimeFigureOut">
              <a:rPr lang="en-US" smtClean="0"/>
              <a:t>25/11/15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6DE75-CA63-E241-8A37-90BEBE0341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41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728DD-62F9-D64B-B2BA-0E7AB1AB8227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53526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BRASS, D. J., GALASKIEWICZ, J., GREVE, H. R. &amp; TSAI, W. 2004. Taking Stock of Networks and Organizations: A Multilevel Perspective.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Academy of Management Journal,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47</a:t>
            </a:r>
            <a:r>
              <a:rPr lang="en-GB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795-817.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HAYES,</a:t>
            </a:r>
            <a:r>
              <a:rPr lang="en-GB" baseline="0" dirty="0" smtClean="0"/>
              <a:t> JP, KNIGHT, L, &amp; NEWNES, L, Collaborating for new product development – a multilevel empirical investigation of </a:t>
            </a:r>
            <a:r>
              <a:rPr lang="en-GB" baseline="0" dirty="0" err="1" smtClean="0"/>
              <a:t>interorganizational</a:t>
            </a:r>
            <a:r>
              <a:rPr lang="en-GB" baseline="0" dirty="0" smtClean="0"/>
              <a:t> collaboration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6DE75-CA63-E241-8A37-90BEBE0341E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0182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HUXHAM, C. &amp; VANGEN, S. 2005.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Managing to Collaborate: the theory and practice of collaborative advantage, 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London,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Routledge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6DE75-CA63-E241-8A37-90BEBE0341E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846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HUXHAM, C. &amp; VANGEN, S. 2000. Leadership in the Shaping and Implementation of Collaboration Agendas: How things happen in a [not quite] joined-up world.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Academy of Management Journal,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43</a:t>
            </a:r>
            <a:r>
              <a:rPr lang="en-GB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1159-1175.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6DE75-CA63-E241-8A37-90BEBE0341E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9598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supermarkets</a:t>
            </a:r>
            <a:r>
              <a:rPr lang="en-GB" baseline="0" dirty="0" smtClean="0"/>
              <a:t> - </a:t>
            </a:r>
            <a:r>
              <a:rPr lang="en-US" dirty="0" smtClean="0"/>
              <a:t>Your advantage is that your products will be available to everyone, but the supermarket will drive down your price and resultantly your margins significantly.</a:t>
            </a:r>
          </a:p>
          <a:p>
            <a:r>
              <a:rPr lang="en-US" dirty="0" smtClean="0"/>
              <a:t>The activities that are adding value to your value proposition must be outsourced very carefully because they are the ones that are key partnerships for your business.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6DE75-CA63-E241-8A37-90BEBE0341E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418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TODEVA, E. &amp; KNOKE, D. 2005. Strategic alliances and models of collaboration.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Management Decision,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43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123-148.</a:t>
            </a:r>
          </a:p>
          <a:p>
            <a:endParaRPr lang="en-GB" dirty="0" smtClean="0"/>
          </a:p>
          <a:p>
            <a:r>
              <a:rPr lang="en-GB" dirty="0" smtClean="0"/>
              <a:t>Merger – two previously separate orgs form a new one. Merger of equals.</a:t>
            </a:r>
          </a:p>
          <a:p>
            <a:r>
              <a:rPr lang="en-GB" dirty="0" smtClean="0"/>
              <a:t>Acquisition – a majority</a:t>
            </a:r>
            <a:r>
              <a:rPr lang="en-GB" baseline="0" dirty="0" smtClean="0"/>
              <a:t> of shares in a target company. </a:t>
            </a:r>
            <a:r>
              <a:rPr lang="en-GB" baseline="0" dirty="0" err="1" smtClean="0"/>
              <a:t>Aquirer</a:t>
            </a:r>
            <a:r>
              <a:rPr lang="en-GB" baseline="0" dirty="0" smtClean="0"/>
              <a:t> dominates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251CE-2302-4FD3-8DC2-39B4A66ADC9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980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OLIVER, C. 1990. Determinants of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Interorganizational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Relationships: Integration and Future Directions.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Academy of Management Review,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15</a:t>
            </a:r>
            <a:r>
              <a:rPr lang="en-GB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241-265.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6DE75-CA63-E241-8A37-90BEBE0341E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46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251CE-2302-4FD3-8DC2-39B4A66ADC9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980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FAEMS, D., JANSSENS, M., MADHOK, A. &amp; VAN LOOY, B. 2008. Toward an integrative perspective on alliance governance: connecting contract design, trust dynamics, and contract application.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Academy of Management Journal.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Academy of Management.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6DE75-CA63-E241-8A37-90BEBE0341E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869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BURT, R. S. 1992.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Structural Holes: The Social Structure of Competition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Harvard University Press.</a:t>
            </a:r>
          </a:p>
          <a:p>
            <a:endParaRPr lang="en-GB" sz="120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6DE75-CA63-E241-8A37-90BEBE0341E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9304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PROVAN, K. G. &amp; KENIS, P. 2008. Modes of Network Governance: Structure, Management, and Effectiveness.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Journal of Public Administration Research and Theory,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</a:t>
            </a:r>
            <a:r>
              <a:rPr lang="en-GB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229-252.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6DE75-CA63-E241-8A37-90BEBE0341E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688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CORNFORTH, C., HAYES, J. P. &amp; VANGEN, S. 2014.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Nonprofit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–Public Collaborations: Understanding Governance Dynamics. </a:t>
            </a:r>
            <a:r>
              <a:rPr lang="en-GB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Nonprofit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Voluntary Sector Quarterly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000">
                <a:solidFill>
                  <a:srgbClr val="EB870F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3000">
                <a:solidFill>
                  <a:srgbClr val="EB870F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000">
                <a:solidFill>
                  <a:srgbClr val="EB870F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000">
                <a:solidFill>
                  <a:srgbClr val="EB870F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000">
                <a:solidFill>
                  <a:srgbClr val="EB870F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EB870F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EB870F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EB870F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EB870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AFA5EF0-F9FF-AD48-9E9F-6286DCA92048}" type="slidenum">
              <a:rPr lang="en-GB" sz="1300"/>
              <a:pPr eaLnBrk="1" hangingPunct="1"/>
              <a:t>9</a:t>
            </a:fld>
            <a:endParaRPr lang="en-GB" sz="13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RING, P. S. &amp; VAN DE VEN, A. H. 1994. Developmental Processes of Cooperative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Interorganizational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Relationships. </a:t>
            </a: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Academy of Management Review,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19</a:t>
            </a:r>
            <a:r>
              <a:rPr lang="en-GB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90-118.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6DE75-CA63-E241-8A37-90BEBE0341E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866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Franklin Gothic Medium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Franklin Gothic Medium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D8DEE8-7A87-4E01-8ADE-4C49CDD43F74}" type="datetime1">
              <a:rPr lang="en-US" smtClean="0">
                <a:solidFill>
                  <a:srgbClr val="DFDCB7"/>
                </a:solidFill>
                <a:latin typeface="Franklin Gothic Medium"/>
              </a:rPr>
              <a:pPr/>
              <a:t>23/11/15</a:t>
            </a:fld>
            <a:endParaRPr lang="en-US" dirty="0">
              <a:solidFill>
                <a:srgbClr val="DFDCB7"/>
              </a:solidFill>
              <a:latin typeface="Franklin Gothic Medium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>
                <a:latin typeface="Franklin Gothic Medium"/>
              </a:rPr>
              <a:pPr algn="r"/>
              <a:t>‹#›</a:t>
            </a:fld>
            <a:endParaRPr lang="en-US" dirty="0">
              <a:latin typeface="Franklin Gothic Medium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Franklin Gothic Medium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464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9461-E3EB-40CD-B93F-E5CBBBD8E0BA}" type="datetimeFigureOut">
              <a:rPr lang="en-US" smtClean="0">
                <a:solidFill>
                  <a:srgbClr val="675E47"/>
                </a:solidFill>
                <a:latin typeface="Franklin Gothic Medium"/>
              </a:rPr>
              <a:pPr/>
              <a:t>23/11/15</a:t>
            </a:fld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A7543-9AAE-4E9F-B28C-4FCCFD07D42B}" type="slidenum">
              <a:rPr lang="en-US" smtClean="0">
                <a:solidFill>
                  <a:srgbClr val="675E47"/>
                </a:solidFill>
                <a:latin typeface="Franklin Gothic Medium"/>
              </a:rPr>
              <a:pPr/>
              <a:t>‹#›</a:t>
            </a:fld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425510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Franklin Gothic Medium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Franklin Gothic Medium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78FA3-38AD-400D-A4D2-18E8EF129E5F}" type="datetime1">
              <a:rPr lang="en-US" smtClean="0">
                <a:solidFill>
                  <a:srgbClr val="675E47"/>
                </a:solidFill>
                <a:latin typeface="Franklin Gothic Medium"/>
              </a:rPr>
              <a:pPr/>
              <a:t>23/11/15</a:t>
            </a:fld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7886C9C-DC18-4195-8FD5-A50AA931D419}" type="slidenum">
              <a:rPr lang="en-US" smtClean="0">
                <a:solidFill>
                  <a:srgbClr val="DFDCB7"/>
                </a:solidFill>
                <a:latin typeface="Franklin Gothic Medium"/>
              </a:rPr>
              <a:pPr/>
              <a:t>‹#›</a:t>
            </a:fld>
            <a:endParaRPr lang="en-US" dirty="0">
              <a:solidFill>
                <a:srgbClr val="DFDCB7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826499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F424-F111-43CB-9C75-D52325012943}" type="datetime1">
              <a:rPr lang="en-US" smtClean="0">
                <a:solidFill>
                  <a:srgbClr val="675E47"/>
                </a:solidFill>
                <a:latin typeface="Franklin Gothic Medium"/>
              </a:rPr>
              <a:pPr/>
              <a:t>23/11/15</a:t>
            </a:fld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srgbClr val="675E47"/>
                </a:solidFill>
                <a:latin typeface="Franklin Gothic Medium"/>
              </a:rPr>
              <a:pPr/>
              <a:t>‹#›</a:t>
            </a:fld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795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Franklin Gothic Medium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Franklin Gothic Medium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A8BBF0-342D-409A-9C0A-B1B451E92883}" type="datetime1">
              <a:rPr lang="en-US" smtClean="0">
                <a:latin typeface="Franklin Gothic Medium"/>
              </a:rPr>
              <a:pPr/>
              <a:t>23/11/15</a:t>
            </a:fld>
            <a:endParaRPr lang="en-US" dirty="0">
              <a:latin typeface="Franklin Gothic Medium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>
                <a:solidFill>
                  <a:srgbClr val="DFDCB7"/>
                </a:solidFill>
                <a:latin typeface="Franklin Gothic Medium"/>
              </a:rPr>
              <a:pPr algn="r"/>
              <a:t>‹#›</a:t>
            </a:fld>
            <a:endParaRPr lang="en-US" dirty="0">
              <a:solidFill>
                <a:srgbClr val="DFDCB7"/>
              </a:solidFill>
              <a:latin typeface="Franklin Gothic Medium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>
              <a:latin typeface="Franklin Gothic Medium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249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A190-4BDC-4D39-B5BB-A14B3E8B1B3D}" type="datetime1">
              <a:rPr lang="en-US" smtClean="0">
                <a:solidFill>
                  <a:srgbClr val="675E47"/>
                </a:solidFill>
                <a:latin typeface="Franklin Gothic Medium"/>
              </a:rPr>
              <a:pPr/>
              <a:t>23/11/15</a:t>
            </a:fld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srgbClr val="675E47"/>
                </a:solidFill>
                <a:latin typeface="Franklin Gothic Medium"/>
              </a:rPr>
              <a:pPr/>
              <a:t>‹#›</a:t>
            </a:fld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69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52F2-9B11-4FC0-9217-7D20B3AC9849}" type="datetime1">
              <a:rPr lang="en-US" smtClean="0">
                <a:solidFill>
                  <a:srgbClr val="675E47"/>
                </a:solidFill>
                <a:latin typeface="Franklin Gothic Medium"/>
              </a:rPr>
              <a:pPr/>
              <a:t>23/11/15</a:t>
            </a:fld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srgbClr val="675E47"/>
                </a:solidFill>
                <a:latin typeface="Franklin Gothic Medium"/>
              </a:rPr>
              <a:pPr/>
              <a:t>‹#›</a:t>
            </a:fld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88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3737-8506-438E-ABC0-0BE7E06DCCA6}" type="datetime1">
              <a:rPr lang="en-US" smtClean="0">
                <a:solidFill>
                  <a:srgbClr val="675E47"/>
                </a:solidFill>
                <a:latin typeface="Franklin Gothic Medium"/>
              </a:rPr>
              <a:pPr/>
              <a:t>23/11/15</a:t>
            </a:fld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srgbClr val="675E47"/>
                </a:solidFill>
                <a:latin typeface="Franklin Gothic Medium"/>
              </a:rPr>
              <a:pPr/>
              <a:t>‹#›</a:t>
            </a:fld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73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Franklin Gothic Medium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D58AA-1C84-40C9-BFEE-631CCB17636C}" type="datetime1">
              <a:rPr lang="en-US" smtClean="0">
                <a:solidFill>
                  <a:srgbClr val="675E47"/>
                </a:solidFill>
                <a:latin typeface="Franklin Gothic Medium"/>
              </a:rPr>
              <a:pPr/>
              <a:t>23/11/15</a:t>
            </a:fld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srgbClr val="675E47"/>
                </a:solidFill>
                <a:latin typeface="Franklin Gothic Medium"/>
              </a:rPr>
              <a:pPr/>
              <a:t>‹#›</a:t>
            </a:fld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2189016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Franklin Gothic Medium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Franklin Gothic Medium"/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Franklin Gothic Medium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42C1-4E96-413B-B72E-6C4B39D85C9D}" type="datetime1">
              <a:rPr lang="en-US" smtClean="0">
                <a:solidFill>
                  <a:srgbClr val="675E47"/>
                </a:solidFill>
                <a:latin typeface="Franklin Gothic Medium"/>
              </a:rPr>
              <a:pPr/>
              <a:t>23/11/15</a:t>
            </a:fld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886C9C-DC18-4195-8FD5-A50AA931D419}" type="slidenum">
              <a:rPr lang="en-US" smtClean="0">
                <a:latin typeface="Franklin Gothic Medium"/>
              </a:rPr>
              <a:pPr/>
              <a:t>‹#›</a:t>
            </a:fld>
            <a:endParaRPr lang="en-US" dirty="0">
              <a:latin typeface="Franklin Gothic Medium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936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Franklin Gothic Medium"/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Franklin Gothic Medium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2AA2-D442-471A-9D69-80392E1E581D}" type="datetime1">
              <a:rPr lang="en-US" smtClean="0">
                <a:solidFill>
                  <a:srgbClr val="DFDCB7"/>
                </a:solidFill>
                <a:latin typeface="Franklin Gothic Medium"/>
              </a:rPr>
              <a:pPr/>
              <a:t>23/11/15</a:t>
            </a:fld>
            <a:endParaRPr lang="en-US" dirty="0">
              <a:solidFill>
                <a:srgbClr val="DFDCB7"/>
              </a:solidFill>
              <a:latin typeface="Franklin Gothic Medium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Franklin Gothic Medium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>
                <a:solidFill>
                  <a:srgbClr val="DFDCB7"/>
                </a:solidFill>
                <a:latin typeface="Franklin Gothic Medium"/>
              </a:rPr>
              <a:pPr/>
              <a:t>‹#›</a:t>
            </a:fld>
            <a:endParaRPr lang="en-US" dirty="0">
              <a:solidFill>
                <a:srgbClr val="DFDCB7"/>
              </a:solidFill>
              <a:latin typeface="Franklin Gothic Medium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1530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Franklin Gothic Medium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  <a:latin typeface="Franklin Gothic Medium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defTabSz="914400"/>
            <a:fld id="{EC43563C-D9B3-4432-B336-144C997D6215}" type="datetime1">
              <a:rPr lang="en-US" smtClean="0">
                <a:solidFill>
                  <a:srgbClr val="675E47"/>
                </a:solidFill>
                <a:latin typeface="Franklin Gothic Medium"/>
              </a:rPr>
              <a:pPr defTabSz="914400"/>
              <a:t>23/11/15</a:t>
            </a:fld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914400"/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algn="r" defTabSz="914400"/>
            <a:fld id="{F7886C9C-DC18-4195-8FD5-A50AA931D419}" type="slidenum">
              <a:rPr lang="en-US" smtClean="0">
                <a:solidFill>
                  <a:srgbClr val="675E47"/>
                </a:solidFill>
                <a:latin typeface="Franklin Gothic Medium"/>
              </a:rPr>
              <a:pPr algn="r" defTabSz="914400"/>
              <a:t>‹#›</a:t>
            </a:fld>
            <a:endParaRPr lang="en-US" dirty="0">
              <a:solidFill>
                <a:srgbClr val="675E47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29347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hepartneringinitiative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BM6005</a:t>
            </a:r>
          </a:p>
          <a:p>
            <a:r>
              <a:rPr lang="en-US" dirty="0" smtClean="0"/>
              <a:t>John </a:t>
            </a:r>
            <a:r>
              <a:rPr lang="en-US" dirty="0" smtClean="0"/>
              <a:t>Paul Hayes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Partnerships and enterprise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33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GB" dirty="0" smtClean="0"/>
              <a:t>Emerge through formal, legal and informal psychological processes, where organisations negotiate, commit to, and execute their relationships in ways that achieve efficient and equitable outcomes (Ring &amp; Van de </a:t>
            </a:r>
            <a:r>
              <a:rPr lang="en-GB" dirty="0" err="1" smtClean="0"/>
              <a:t>Ven</a:t>
            </a:r>
            <a:r>
              <a:rPr lang="en-GB" dirty="0" smtClean="0"/>
              <a:t>, 1994)</a:t>
            </a:r>
          </a:p>
          <a:p>
            <a:pPr marL="365760" lvl="1" indent="0">
              <a:buNone/>
            </a:pPr>
            <a:endParaRPr lang="en-GB" dirty="0" smtClean="0"/>
          </a:p>
          <a:p>
            <a:pPr marL="365760" lvl="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Partnering – a process</a:t>
            </a:r>
            <a:endParaRPr lang="en-GB" dirty="0"/>
          </a:p>
        </p:txBody>
      </p:sp>
      <p:pic>
        <p:nvPicPr>
          <p:cNvPr id="4" name="Picture 3" descr="Screen Shot 2015-11-25 at 23.13.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66" y="3377672"/>
            <a:ext cx="3642280" cy="3001433"/>
          </a:xfrm>
          <a:prstGeom prst="rect">
            <a:avLst/>
          </a:prstGeom>
        </p:spPr>
      </p:pic>
      <p:pic>
        <p:nvPicPr>
          <p:cNvPr id="5" name="Picture 3" descr="C:\Users\Darian\Desktop\New Partnering Cyc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4478" y="3377672"/>
            <a:ext cx="3099540" cy="212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746036" y="5504053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Partnering Initiative (2014)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273046" y="5864869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Ring &amp; Van de </a:t>
            </a:r>
            <a:r>
              <a:rPr lang="en-US" sz="1400" dirty="0" err="1" smtClean="0"/>
              <a:t>Ven</a:t>
            </a:r>
            <a:r>
              <a:rPr lang="en-US" sz="1400" dirty="0" smtClean="0"/>
              <a:t>, (1994)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27318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1"/>
      <p:bldP spid="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 pair or dyad is the basic element of an IOR</a:t>
            </a:r>
          </a:p>
          <a:p>
            <a:endParaRPr lang="en-GB" dirty="0" smtClean="0"/>
          </a:p>
          <a:p>
            <a:r>
              <a:rPr lang="en-GB" dirty="0" smtClean="0"/>
              <a:t>Organisations are only dependent on others for resources (Resource-dependence theory)</a:t>
            </a:r>
          </a:p>
          <a:p>
            <a:endParaRPr lang="en-GB" dirty="0" smtClean="0"/>
          </a:p>
          <a:p>
            <a:r>
              <a:rPr lang="en-GB" dirty="0" smtClean="0"/>
              <a:t>A social network perspective focuses on who has the resources and how to get them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Social ties are complex and multifaceted – opportunities and constraints on </a:t>
            </a:r>
            <a:r>
              <a:rPr lang="en-GB" dirty="0" err="1" smtClean="0"/>
              <a:t>behvaiour</a:t>
            </a:r>
            <a:r>
              <a:rPr lang="en-GB" dirty="0" smtClean="0"/>
              <a:t> (Brass et al, 2004)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Pairs can supplement or substitute group relations (Hayes, 2010)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Partnerships in pairs &amp; more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3304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partnership can involve direct and indirect contacts</a:t>
            </a:r>
          </a:p>
          <a:p>
            <a:pPr lvl="1"/>
            <a:r>
              <a:rPr lang="en-GB" dirty="0" smtClean="0"/>
              <a:t>There are social capital gains from a lack of a connection (structural hole</a:t>
            </a:r>
          </a:p>
          <a:p>
            <a:pPr lvl="1"/>
            <a:r>
              <a:rPr lang="en-GB" dirty="0" smtClean="0"/>
              <a:t>Indirect contacts can broker across structural holes (Burt, 1992)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Partnerships in pairs &amp; more</a:t>
            </a:r>
            <a:endParaRPr lang="en-GB" dirty="0"/>
          </a:p>
        </p:txBody>
      </p:sp>
      <p:grpSp>
        <p:nvGrpSpPr>
          <p:cNvPr id="4" name="Group 69"/>
          <p:cNvGrpSpPr/>
          <p:nvPr/>
        </p:nvGrpSpPr>
        <p:grpSpPr>
          <a:xfrm>
            <a:off x="2239155" y="4157450"/>
            <a:ext cx="199391" cy="949822"/>
            <a:chOff x="1556048" y="1410368"/>
            <a:chExt cx="199391" cy="949822"/>
          </a:xfrm>
        </p:grpSpPr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1556048" y="1410368"/>
              <a:ext cx="199391" cy="18692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1556048" y="2173261"/>
              <a:ext cx="199391" cy="18692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cxnSp>
          <p:nvCxnSpPr>
            <p:cNvPr id="7" name="Straight Arrow Connector 6"/>
            <p:cNvCxnSpPr>
              <a:stCxn id="5" idx="4"/>
              <a:endCxn id="6" idx="0"/>
            </p:cNvCxnSpPr>
            <p:nvPr/>
          </p:nvCxnSpPr>
          <p:spPr>
            <a:xfrm>
              <a:off x="1655744" y="1597297"/>
              <a:ext cx="0" cy="575964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5987973" y="4190266"/>
            <a:ext cx="931712" cy="949822"/>
            <a:chOff x="1245384" y="634122"/>
            <a:chExt cx="931712" cy="949822"/>
          </a:xfrm>
        </p:grpSpPr>
        <p:grpSp>
          <p:nvGrpSpPr>
            <p:cNvPr id="9" name="Group 69"/>
            <p:cNvGrpSpPr/>
            <p:nvPr/>
          </p:nvGrpSpPr>
          <p:grpSpPr>
            <a:xfrm>
              <a:off x="1245384" y="634122"/>
              <a:ext cx="199391" cy="949822"/>
              <a:chOff x="1556048" y="1543074"/>
              <a:chExt cx="199391" cy="949822"/>
            </a:xfrm>
          </p:grpSpPr>
          <p:sp>
            <p:nvSpPr>
              <p:cNvPr id="18" name="Oval 17"/>
              <p:cNvSpPr>
                <a:spLocks noChangeAspect="1"/>
              </p:cNvSpPr>
              <p:nvPr/>
            </p:nvSpPr>
            <p:spPr>
              <a:xfrm>
                <a:off x="1556048" y="1543074"/>
                <a:ext cx="199391" cy="186929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GB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9" name="Oval 18"/>
              <p:cNvSpPr>
                <a:spLocks noChangeAspect="1"/>
              </p:cNvSpPr>
              <p:nvPr/>
            </p:nvSpPr>
            <p:spPr>
              <a:xfrm>
                <a:off x="1556048" y="2305967"/>
                <a:ext cx="199391" cy="186929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GB" dirty="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20" name="Straight Arrow Connector 19"/>
              <p:cNvCxnSpPr>
                <a:stCxn id="18" idx="4"/>
                <a:endCxn id="19" idx="0"/>
              </p:cNvCxnSpPr>
              <p:nvPr/>
            </p:nvCxnSpPr>
            <p:spPr>
              <a:xfrm>
                <a:off x="1655744" y="1730003"/>
                <a:ext cx="0" cy="575964"/>
              </a:xfrm>
              <a:prstGeom prst="straightConnector1">
                <a:avLst/>
              </a:prstGeom>
              <a:ln w="38100"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69"/>
            <p:cNvGrpSpPr/>
            <p:nvPr/>
          </p:nvGrpSpPr>
          <p:grpSpPr>
            <a:xfrm>
              <a:off x="1977705" y="634122"/>
              <a:ext cx="199391" cy="949822"/>
              <a:chOff x="1631872" y="1543074"/>
              <a:chExt cx="199391" cy="949822"/>
            </a:xfrm>
          </p:grpSpPr>
          <p:sp>
            <p:nvSpPr>
              <p:cNvPr id="15" name="Oval 14"/>
              <p:cNvSpPr>
                <a:spLocks noChangeAspect="1"/>
              </p:cNvSpPr>
              <p:nvPr/>
            </p:nvSpPr>
            <p:spPr>
              <a:xfrm>
                <a:off x="1631872" y="1543074"/>
                <a:ext cx="199391" cy="186929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GB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6" name="Oval 15"/>
              <p:cNvSpPr>
                <a:spLocks noChangeAspect="1"/>
              </p:cNvSpPr>
              <p:nvPr/>
            </p:nvSpPr>
            <p:spPr>
              <a:xfrm>
                <a:off x="1631872" y="2305967"/>
                <a:ext cx="199391" cy="186929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GB" dirty="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17" name="Straight Arrow Connector 16"/>
              <p:cNvCxnSpPr>
                <a:stCxn id="15" idx="4"/>
                <a:endCxn id="16" idx="0"/>
              </p:cNvCxnSpPr>
              <p:nvPr/>
            </p:nvCxnSpPr>
            <p:spPr>
              <a:xfrm>
                <a:off x="1731568" y="1730003"/>
                <a:ext cx="0" cy="575964"/>
              </a:xfrm>
              <a:prstGeom prst="straightConnector1">
                <a:avLst/>
              </a:prstGeom>
              <a:ln w="38100"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Arrow Connector 10"/>
            <p:cNvCxnSpPr>
              <a:stCxn id="19" idx="6"/>
              <a:endCxn id="16" idx="2"/>
            </p:cNvCxnSpPr>
            <p:nvPr/>
          </p:nvCxnSpPr>
          <p:spPr>
            <a:xfrm>
              <a:off x="1444775" y="1490480"/>
              <a:ext cx="532930" cy="0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15" idx="2"/>
              <a:endCxn id="18" idx="6"/>
            </p:cNvCxnSpPr>
            <p:nvPr/>
          </p:nvCxnSpPr>
          <p:spPr>
            <a:xfrm flipH="1">
              <a:off x="1444775" y="727587"/>
              <a:ext cx="532930" cy="0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18" idx="5"/>
              <a:endCxn id="16" idx="1"/>
            </p:cNvCxnSpPr>
            <p:nvPr/>
          </p:nvCxnSpPr>
          <p:spPr>
            <a:xfrm>
              <a:off x="1415575" y="793676"/>
              <a:ext cx="591330" cy="630714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15" idx="3"/>
              <a:endCxn id="19" idx="7"/>
            </p:cNvCxnSpPr>
            <p:nvPr/>
          </p:nvCxnSpPr>
          <p:spPr>
            <a:xfrm flipH="1">
              <a:off x="1415575" y="793676"/>
              <a:ext cx="591330" cy="630714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69"/>
          <p:cNvGrpSpPr/>
          <p:nvPr/>
        </p:nvGrpSpPr>
        <p:grpSpPr>
          <a:xfrm>
            <a:off x="3842079" y="4176483"/>
            <a:ext cx="199391" cy="949822"/>
            <a:chOff x="1556048" y="1543074"/>
            <a:chExt cx="199391" cy="949822"/>
          </a:xfrm>
        </p:grpSpPr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1556048" y="1543074"/>
              <a:ext cx="199391" cy="18692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1556048" y="2305967"/>
              <a:ext cx="199391" cy="18692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cxnSp>
          <p:nvCxnSpPr>
            <p:cNvPr id="24" name="Straight Arrow Connector 23"/>
            <p:cNvCxnSpPr>
              <a:stCxn id="22" idx="4"/>
              <a:endCxn id="23" idx="0"/>
            </p:cNvCxnSpPr>
            <p:nvPr/>
          </p:nvCxnSpPr>
          <p:spPr>
            <a:xfrm>
              <a:off x="1655744" y="1730003"/>
              <a:ext cx="0" cy="575964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69"/>
          <p:cNvGrpSpPr/>
          <p:nvPr/>
        </p:nvGrpSpPr>
        <p:grpSpPr>
          <a:xfrm>
            <a:off x="4574400" y="4176483"/>
            <a:ext cx="199391" cy="949822"/>
            <a:chOff x="1631872" y="1543074"/>
            <a:chExt cx="199391" cy="949822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1631872" y="1543074"/>
              <a:ext cx="199391" cy="18692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1631872" y="2305967"/>
              <a:ext cx="199391" cy="18692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28" name="Straight Arrow Connector 27"/>
          <p:cNvCxnSpPr>
            <a:stCxn id="23" idx="6"/>
            <a:endCxn id="27" idx="2"/>
          </p:cNvCxnSpPr>
          <p:nvPr/>
        </p:nvCxnSpPr>
        <p:spPr>
          <a:xfrm>
            <a:off x="4041470" y="5032841"/>
            <a:ext cx="532930" cy="0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6" idx="2"/>
            <a:endCxn id="22" idx="6"/>
          </p:cNvCxnSpPr>
          <p:nvPr/>
        </p:nvCxnSpPr>
        <p:spPr>
          <a:xfrm flipH="1">
            <a:off x="4041470" y="4269948"/>
            <a:ext cx="532930" cy="0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2" idx="5"/>
            <a:endCxn id="27" idx="1"/>
          </p:cNvCxnSpPr>
          <p:nvPr/>
        </p:nvCxnSpPr>
        <p:spPr>
          <a:xfrm>
            <a:off x="4012270" y="4336037"/>
            <a:ext cx="591330" cy="630714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>
            <a:spLocks noChangeAspect="1"/>
          </p:cNvSpPr>
          <p:nvPr/>
        </p:nvSpPr>
        <p:spPr>
          <a:xfrm>
            <a:off x="3109758" y="4945977"/>
            <a:ext cx="199391" cy="1869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3842079" y="4945977"/>
            <a:ext cx="199391" cy="1869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3842079" y="5708870"/>
            <a:ext cx="199391" cy="1869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34" name="Straight Arrow Connector 33"/>
          <p:cNvCxnSpPr>
            <a:stCxn id="32" idx="4"/>
            <a:endCxn id="33" idx="0"/>
          </p:cNvCxnSpPr>
          <p:nvPr/>
        </p:nvCxnSpPr>
        <p:spPr>
          <a:xfrm>
            <a:off x="3941775" y="5132906"/>
            <a:ext cx="0" cy="575964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2" idx="2"/>
            <a:endCxn id="31" idx="6"/>
          </p:cNvCxnSpPr>
          <p:nvPr/>
        </p:nvCxnSpPr>
        <p:spPr>
          <a:xfrm flipH="1">
            <a:off x="3309149" y="5039442"/>
            <a:ext cx="532930" cy="0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>
            <a:spLocks noChangeAspect="1"/>
          </p:cNvSpPr>
          <p:nvPr/>
        </p:nvSpPr>
        <p:spPr>
          <a:xfrm>
            <a:off x="4584644" y="4949815"/>
            <a:ext cx="199391" cy="1869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4584644" y="5712708"/>
            <a:ext cx="199391" cy="1869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38" name="Straight Arrow Connector 37"/>
          <p:cNvCxnSpPr>
            <a:stCxn id="36" idx="4"/>
            <a:endCxn id="37" idx="0"/>
          </p:cNvCxnSpPr>
          <p:nvPr/>
        </p:nvCxnSpPr>
        <p:spPr>
          <a:xfrm>
            <a:off x="4684340" y="5136744"/>
            <a:ext cx="0" cy="575964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>
            <a:spLocks noChangeAspect="1"/>
          </p:cNvSpPr>
          <p:nvPr/>
        </p:nvSpPr>
        <p:spPr>
          <a:xfrm>
            <a:off x="5316965" y="4949815"/>
            <a:ext cx="199391" cy="1869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5316965" y="5712708"/>
            <a:ext cx="199391" cy="1869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41" name="Straight Arrow Connector 40"/>
          <p:cNvCxnSpPr>
            <a:stCxn id="39" idx="2"/>
            <a:endCxn id="36" idx="6"/>
          </p:cNvCxnSpPr>
          <p:nvPr/>
        </p:nvCxnSpPr>
        <p:spPr>
          <a:xfrm flipH="1">
            <a:off x="4784035" y="5043280"/>
            <a:ext cx="532930" cy="0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6" idx="5"/>
            <a:endCxn id="40" idx="1"/>
          </p:cNvCxnSpPr>
          <p:nvPr/>
        </p:nvCxnSpPr>
        <p:spPr>
          <a:xfrm>
            <a:off x="4754835" y="5109369"/>
            <a:ext cx="591330" cy="630714"/>
          </a:xfrm>
          <a:prstGeom prst="straightConnector1">
            <a:avLst/>
          </a:prstGeom>
          <a:ln w="38100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3099514" y="3420779"/>
            <a:ext cx="931712" cy="949822"/>
            <a:chOff x="1245384" y="634122"/>
            <a:chExt cx="931712" cy="949822"/>
          </a:xfrm>
        </p:grpSpPr>
        <p:grpSp>
          <p:nvGrpSpPr>
            <p:cNvPr id="44" name="Group 69"/>
            <p:cNvGrpSpPr/>
            <p:nvPr/>
          </p:nvGrpSpPr>
          <p:grpSpPr>
            <a:xfrm>
              <a:off x="1245384" y="634122"/>
              <a:ext cx="199391" cy="949822"/>
              <a:chOff x="1556048" y="1543074"/>
              <a:chExt cx="199391" cy="949822"/>
            </a:xfrm>
          </p:grpSpPr>
          <p:sp>
            <p:nvSpPr>
              <p:cNvPr id="47" name="Oval 46"/>
              <p:cNvSpPr>
                <a:spLocks noChangeAspect="1"/>
              </p:cNvSpPr>
              <p:nvPr/>
            </p:nvSpPr>
            <p:spPr>
              <a:xfrm>
                <a:off x="1556048" y="1543074"/>
                <a:ext cx="199391" cy="186929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GB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48" name="Oval 47"/>
              <p:cNvSpPr>
                <a:spLocks noChangeAspect="1"/>
              </p:cNvSpPr>
              <p:nvPr/>
            </p:nvSpPr>
            <p:spPr>
              <a:xfrm>
                <a:off x="1556048" y="2305967"/>
                <a:ext cx="199391" cy="186929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GB" dirty="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49" name="Straight Arrow Connector 48"/>
              <p:cNvCxnSpPr>
                <a:stCxn id="47" idx="4"/>
                <a:endCxn id="48" idx="0"/>
              </p:cNvCxnSpPr>
              <p:nvPr/>
            </p:nvCxnSpPr>
            <p:spPr>
              <a:xfrm>
                <a:off x="1655744" y="1730003"/>
                <a:ext cx="0" cy="575964"/>
              </a:xfrm>
              <a:prstGeom prst="straightConnector1">
                <a:avLst/>
              </a:prstGeom>
              <a:ln w="38100"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Oval 44"/>
            <p:cNvSpPr>
              <a:spLocks noChangeAspect="1"/>
            </p:cNvSpPr>
            <p:nvPr/>
          </p:nvSpPr>
          <p:spPr>
            <a:xfrm>
              <a:off x="1977705" y="1397015"/>
              <a:ext cx="199391" cy="18692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cxnSp>
          <p:nvCxnSpPr>
            <p:cNvPr id="46" name="Straight Arrow Connector 45"/>
            <p:cNvCxnSpPr>
              <a:stCxn id="48" idx="6"/>
              <a:endCxn id="45" idx="2"/>
            </p:cNvCxnSpPr>
            <p:nvPr/>
          </p:nvCxnSpPr>
          <p:spPr>
            <a:xfrm>
              <a:off x="1444775" y="1490480"/>
              <a:ext cx="532930" cy="0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4563570" y="3420779"/>
            <a:ext cx="931712" cy="949822"/>
            <a:chOff x="1245384" y="634122"/>
            <a:chExt cx="931712" cy="949822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1245384" y="1397015"/>
              <a:ext cx="199391" cy="18692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52" name="Oval 51"/>
            <p:cNvSpPr>
              <a:spLocks noChangeAspect="1"/>
            </p:cNvSpPr>
            <p:nvPr/>
          </p:nvSpPr>
          <p:spPr>
            <a:xfrm>
              <a:off x="1977705" y="634122"/>
              <a:ext cx="199391" cy="18692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cxnSp>
          <p:nvCxnSpPr>
            <p:cNvPr id="53" name="Straight Arrow Connector 52"/>
            <p:cNvCxnSpPr>
              <a:stCxn id="52" idx="3"/>
              <a:endCxn id="51" idx="7"/>
            </p:cNvCxnSpPr>
            <p:nvPr/>
          </p:nvCxnSpPr>
          <p:spPr>
            <a:xfrm flipH="1">
              <a:off x="1415575" y="793676"/>
              <a:ext cx="591330" cy="630714"/>
            </a:xfrm>
            <a:prstGeom prst="straightConnector1">
              <a:avLst/>
            </a:prstGeom>
            <a:ln w="38100"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7325" y="5740083"/>
            <a:ext cx="694935" cy="694935"/>
          </a:xfrm>
          <a:prstGeom prst="rect">
            <a:avLst/>
          </a:prstGeom>
        </p:spPr>
      </p:pic>
      <p:sp>
        <p:nvSpPr>
          <p:cNvPr id="55" name="Oval 54"/>
          <p:cNvSpPr/>
          <p:nvPr/>
        </p:nvSpPr>
        <p:spPr>
          <a:xfrm>
            <a:off x="3298905" y="3031067"/>
            <a:ext cx="1848828" cy="812800"/>
          </a:xfrm>
          <a:prstGeom prst="ellipse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Structural hole</a:t>
            </a:r>
            <a:endParaRPr lang="en-GB" dirty="0"/>
          </a:p>
        </p:txBody>
      </p:sp>
      <p:sp>
        <p:nvSpPr>
          <p:cNvPr id="56" name="Oval 55"/>
          <p:cNvSpPr/>
          <p:nvPr/>
        </p:nvSpPr>
        <p:spPr>
          <a:xfrm>
            <a:off x="2248344" y="5086837"/>
            <a:ext cx="1848828" cy="812800"/>
          </a:xfrm>
          <a:prstGeom prst="ellipse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Structural hole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3192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5403528" y="3426707"/>
            <a:ext cx="3740472" cy="3365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PH" b="1" dirty="0"/>
              <a:t>Collaborative Advantage</a:t>
            </a:r>
          </a:p>
          <a:p>
            <a:pPr marL="171450" lvl="0" indent="-17145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PH" dirty="0"/>
              <a:t>Must have common aims</a:t>
            </a:r>
          </a:p>
          <a:p>
            <a:pPr marL="171450" lvl="0" indent="-17145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PH" dirty="0"/>
              <a:t>Need to share power</a:t>
            </a:r>
          </a:p>
          <a:p>
            <a:pPr marL="171450" lvl="0" indent="-17145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PH" dirty="0"/>
              <a:t>Need to trust</a:t>
            </a:r>
          </a:p>
          <a:p>
            <a:pPr marL="171450" lvl="0" indent="-17145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PH" dirty="0"/>
              <a:t>Drive to partner</a:t>
            </a:r>
          </a:p>
          <a:p>
            <a:pPr marL="171450" lvl="0" indent="-17145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PH" dirty="0"/>
              <a:t>Opportunity to address immediate complex problems</a:t>
            </a:r>
          </a:p>
          <a:p>
            <a:pPr marL="171450" lvl="0" indent="-17145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PH" dirty="0"/>
              <a:t>Clear and strong leadership</a:t>
            </a:r>
          </a:p>
          <a:p>
            <a:pPr marL="171450" lvl="0" indent="-17145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PH" dirty="0"/>
              <a:t>Spirit of collaboration</a:t>
            </a:r>
          </a:p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PH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Partnering for advantage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295546" y="1613324"/>
            <a:ext cx="8392343" cy="1847249"/>
            <a:chOff x="346345" y="2193667"/>
            <a:chExt cx="8392343" cy="3688799"/>
          </a:xfrm>
        </p:grpSpPr>
        <p:grpSp>
          <p:nvGrpSpPr>
            <p:cNvPr id="5" name="Group 4"/>
            <p:cNvGrpSpPr/>
            <p:nvPr/>
          </p:nvGrpSpPr>
          <p:grpSpPr>
            <a:xfrm>
              <a:off x="3455079" y="3574099"/>
              <a:ext cx="2156602" cy="1376171"/>
              <a:chOff x="1869202" y="821847"/>
              <a:chExt cx="2156602" cy="1376171"/>
            </a:xfrm>
            <a:scene3d>
              <a:camera prst="orthographicFront"/>
              <a:lightRig rig="flat" dir="t"/>
            </a:scene3d>
          </p:grpSpPr>
          <p:sp>
            <p:nvSpPr>
              <p:cNvPr id="12" name="Oval 11"/>
              <p:cNvSpPr/>
              <p:nvPr/>
            </p:nvSpPr>
            <p:spPr>
              <a:xfrm>
                <a:off x="1869202" y="821847"/>
                <a:ext cx="2156602" cy="1376171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2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" name="Oval 4"/>
              <p:cNvSpPr/>
              <p:nvPr/>
            </p:nvSpPr>
            <p:spPr>
              <a:xfrm>
                <a:off x="2185029" y="1170923"/>
                <a:ext cx="1524948" cy="493665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5344" tIns="85344" rIns="85344" bIns="85344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PH" sz="2000" b="1" dirty="0">
                    <a:solidFill>
                      <a:sysClr val="windowText" lastClr="000000"/>
                    </a:solidFill>
                  </a:rPr>
                  <a:t>P</a:t>
                </a:r>
                <a:r>
                  <a:rPr lang="en-PH" sz="2000" b="1" kern="1200" dirty="0" smtClean="0">
                    <a:solidFill>
                      <a:sysClr val="windowText" lastClr="000000"/>
                    </a:solidFill>
                  </a:rPr>
                  <a:t>artnership</a:t>
                </a:r>
                <a:endParaRPr lang="en-PH" sz="2000" b="1" kern="120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0" name="Up Arrow 9"/>
            <p:cNvSpPr/>
            <p:nvPr/>
          </p:nvSpPr>
          <p:spPr>
            <a:xfrm rot="16200000">
              <a:off x="9965" y="2530048"/>
              <a:ext cx="3688798" cy="3016038"/>
            </a:xfrm>
            <a:prstGeom prst="upArrow">
              <a:avLst>
                <a:gd name="adj1" fmla="val 50000"/>
                <a:gd name="adj2" fmla="val 35000"/>
              </a:avLst>
            </a:prstGeom>
            <a:solidFill>
              <a:schemeClr val="tx2">
                <a:lumMod val="40000"/>
                <a:lumOff val="6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Up Arrow 7"/>
            <p:cNvSpPr/>
            <p:nvPr/>
          </p:nvSpPr>
          <p:spPr>
            <a:xfrm rot="5400000">
              <a:off x="5386270" y="2530047"/>
              <a:ext cx="3688797" cy="3016038"/>
            </a:xfrm>
            <a:prstGeom prst="upArrow">
              <a:avLst>
                <a:gd name="adj1" fmla="val 50000"/>
                <a:gd name="adj2" fmla="val 35000"/>
              </a:avLst>
            </a:prstGeom>
            <a:solidFill>
              <a:schemeClr val="tx2">
                <a:lumMod val="40000"/>
                <a:lumOff val="6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4" name="TextBox 13"/>
          <p:cNvSpPr txBox="1"/>
          <p:nvPr/>
        </p:nvSpPr>
        <p:spPr>
          <a:xfrm>
            <a:off x="3404280" y="3182030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dirty="0" err="1" smtClean="0"/>
              <a:t>Huxham</a:t>
            </a:r>
            <a:r>
              <a:rPr lang="en-US" sz="1400" dirty="0" smtClean="0"/>
              <a:t> &amp; </a:t>
            </a:r>
            <a:r>
              <a:rPr lang="en-US" sz="1400" dirty="0" err="1" smtClean="0"/>
              <a:t>Vangen</a:t>
            </a:r>
            <a:r>
              <a:rPr lang="en-US" sz="1400" dirty="0" smtClean="0"/>
              <a:t> (2005)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381000" y="3609133"/>
            <a:ext cx="3737987" cy="312470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b="1" dirty="0">
                <a:solidFill>
                  <a:schemeClr val="tx1"/>
                </a:solidFill>
              </a:rPr>
              <a:t>Collaborative Inertia</a:t>
            </a:r>
          </a:p>
          <a:p>
            <a:pPr marL="171450" indent="-17145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GB" dirty="0">
                <a:solidFill>
                  <a:schemeClr val="tx1"/>
                </a:solidFill>
              </a:rPr>
              <a:t>Difficult to agree on aims</a:t>
            </a:r>
          </a:p>
          <a:p>
            <a:pPr marL="171450" indent="-17145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GB" dirty="0">
                <a:solidFill>
                  <a:schemeClr val="tx1"/>
                </a:solidFill>
              </a:rPr>
              <a:t>Finance can dominate partnering</a:t>
            </a:r>
          </a:p>
          <a:p>
            <a:pPr marL="171450" indent="-17145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GB" dirty="0">
                <a:solidFill>
                  <a:schemeClr val="tx1"/>
                </a:solidFill>
              </a:rPr>
              <a:t>Suspicion on other participants</a:t>
            </a:r>
          </a:p>
          <a:p>
            <a:pPr marL="171450" indent="-17145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GB" dirty="0">
                <a:solidFill>
                  <a:schemeClr val="tx1"/>
                </a:solidFill>
              </a:rPr>
              <a:t>Fatigue from always partnering </a:t>
            </a:r>
          </a:p>
          <a:p>
            <a:pPr marL="171450" indent="-17145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GB" dirty="0">
                <a:solidFill>
                  <a:schemeClr val="tx1"/>
                </a:solidFill>
              </a:rPr>
              <a:t>Policies and participation changing</a:t>
            </a:r>
          </a:p>
          <a:p>
            <a:pPr marL="171450" indent="-17145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GB" dirty="0">
                <a:solidFill>
                  <a:schemeClr val="tx1"/>
                </a:solidFill>
              </a:rPr>
              <a:t>Leadership being imposed / emergent</a:t>
            </a:r>
          </a:p>
          <a:p>
            <a:pPr marL="171450" indent="-171450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GB" dirty="0">
                <a:solidFill>
                  <a:schemeClr val="tx1"/>
                </a:solidFill>
              </a:rPr>
              <a:t>Manipulation / political activity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547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</a:t>
            </a:r>
            <a:r>
              <a:rPr lang="en-GB" dirty="0" err="1"/>
              <a:t>m</a:t>
            </a:r>
            <a:r>
              <a:rPr lang="en-GB" dirty="0" err="1" smtClean="0"/>
              <a:t>indset</a:t>
            </a:r>
            <a:endParaRPr lang="en-GB" dirty="0" smtClean="0"/>
          </a:p>
          <a:p>
            <a:r>
              <a:rPr lang="en-GB" dirty="0" smtClean="0"/>
              <a:t>A collaborative spirit</a:t>
            </a:r>
          </a:p>
          <a:p>
            <a:r>
              <a:rPr lang="en-GB" dirty="0" smtClean="0"/>
              <a:t>It is not work as normal… it is managing to collaborate: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Partnering approach</a:t>
            </a:r>
            <a:endParaRPr lang="en-GB" dirty="0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4764087" y="2870214"/>
            <a:ext cx="1687512" cy="2946085"/>
            <a:chOff x="2969" y="960"/>
            <a:chExt cx="1063" cy="2496"/>
          </a:xfrm>
        </p:grpSpPr>
        <p:sp>
          <p:nvSpPr>
            <p:cNvPr id="6" name="Oval 4"/>
            <p:cNvSpPr>
              <a:spLocks noChangeArrowheads="1"/>
            </p:cNvSpPr>
            <p:nvPr/>
          </p:nvSpPr>
          <p:spPr bwMode="auto">
            <a:xfrm>
              <a:off x="2969" y="960"/>
              <a:ext cx="1063" cy="2496"/>
            </a:xfrm>
            <a:prstGeom prst="ellipse">
              <a:avLst/>
            </a:prstGeom>
            <a:noFill/>
            <a:ln w="38100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3037" y="1413"/>
              <a:ext cx="924" cy="14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endParaRPr lang="en-GB" sz="1600" b="1" dirty="0" smtClean="0">
                <a:solidFill>
                  <a:srgbClr val="800000"/>
                </a:solidFill>
                <a:latin typeface="Comic Sans MS" charset="0"/>
              </a:endParaRPr>
            </a:p>
            <a:p>
              <a:pPr algn="ctr"/>
              <a:r>
                <a:rPr lang="en-GB" sz="1600" b="1" dirty="0" smtClean="0">
                  <a:solidFill>
                    <a:srgbClr val="800000"/>
                  </a:solidFill>
                  <a:latin typeface="Comic Sans MS" charset="0"/>
                </a:rPr>
                <a:t>leadership</a:t>
              </a:r>
              <a:endParaRPr lang="en-GB" sz="1600" b="1" dirty="0">
                <a:solidFill>
                  <a:srgbClr val="800000"/>
                </a:solidFill>
                <a:latin typeface="Comic Sans MS" charset="0"/>
              </a:endParaRPr>
            </a:p>
            <a:p>
              <a:pPr algn="ctr"/>
              <a:r>
                <a:rPr lang="en-GB" sz="1600" b="1" dirty="0" smtClean="0">
                  <a:solidFill>
                    <a:srgbClr val="800000"/>
                  </a:solidFill>
                  <a:latin typeface="Comic Sans MS" charset="0"/>
                </a:rPr>
                <a:t>for</a:t>
              </a:r>
              <a:endParaRPr lang="en-GB" sz="1600" b="1" dirty="0">
                <a:solidFill>
                  <a:srgbClr val="800000"/>
                </a:solidFill>
                <a:latin typeface="Comic Sans MS" charset="0"/>
              </a:endParaRPr>
            </a:p>
            <a:p>
              <a:pPr algn="ctr"/>
              <a:r>
                <a:rPr lang="en-GB" sz="1600" b="1" dirty="0" smtClean="0">
                  <a:solidFill>
                    <a:srgbClr val="800000"/>
                  </a:solidFill>
                  <a:latin typeface="Comic Sans MS" charset="0"/>
                </a:rPr>
                <a:t>collaborative </a:t>
              </a:r>
              <a:r>
                <a:rPr lang="en-GB" sz="1600" b="1" dirty="0">
                  <a:solidFill>
                    <a:srgbClr val="800000"/>
                  </a:solidFill>
                  <a:latin typeface="Comic Sans MS" charset="0"/>
                </a:rPr>
                <a:t>advantage</a:t>
              </a:r>
            </a:p>
            <a:p>
              <a:pPr algn="ctr"/>
              <a:endParaRPr lang="en-GB" sz="2400" b="1" dirty="0">
                <a:solidFill>
                  <a:srgbClr val="800000"/>
                </a:solidFill>
                <a:latin typeface="Times New Roman" charset="0"/>
              </a:endParaRPr>
            </a:p>
          </p:txBody>
        </p:sp>
      </p:grp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234902" y="6202063"/>
            <a:ext cx="48165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2C7C9F"/>
                </a:solidFill>
                <a:latin typeface="Comic Sans MS" charset="0"/>
              </a:rPr>
              <a:t>… with a little collaborative </a:t>
            </a:r>
            <a:r>
              <a:rPr lang="en-GB" sz="2000" b="1" dirty="0" err="1">
                <a:solidFill>
                  <a:srgbClr val="2C7C9F"/>
                </a:solidFill>
                <a:latin typeface="Comic Sans MS" charset="0"/>
              </a:rPr>
              <a:t>thuggery</a:t>
            </a:r>
            <a:endParaRPr lang="en-GB" sz="2000" b="1" dirty="0">
              <a:solidFill>
                <a:srgbClr val="2C7C9F"/>
              </a:solidFill>
              <a:latin typeface="Comic Sans MS" charset="0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 rot="10800000">
            <a:off x="6036733" y="4309233"/>
            <a:ext cx="2971800" cy="1158875"/>
          </a:xfrm>
          <a:custGeom>
            <a:avLst/>
            <a:gdLst>
              <a:gd name="G0" fmla="+- 16200 0 0"/>
              <a:gd name="G1" fmla="+- 6270 0 0"/>
              <a:gd name="G2" fmla="+- 21600 0 6270"/>
              <a:gd name="G3" fmla="+- 10800 0 627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6270"/>
                </a:lnTo>
                <a:lnTo>
                  <a:pt x="3375" y="6270"/>
                </a:lnTo>
                <a:lnTo>
                  <a:pt x="3375" y="15330"/>
                </a:lnTo>
                <a:lnTo>
                  <a:pt x="16200" y="1533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270"/>
                </a:moveTo>
                <a:lnTo>
                  <a:pt x="1350" y="15330"/>
                </a:lnTo>
                <a:lnTo>
                  <a:pt x="2700" y="15330"/>
                </a:lnTo>
                <a:lnTo>
                  <a:pt x="2700" y="6270"/>
                </a:lnTo>
                <a:close/>
              </a:path>
              <a:path w="21600" h="21600">
                <a:moveTo>
                  <a:pt x="0" y="6270"/>
                </a:moveTo>
                <a:lnTo>
                  <a:pt x="0" y="15330"/>
                </a:lnTo>
                <a:lnTo>
                  <a:pt x="675" y="15330"/>
                </a:lnTo>
                <a:lnTo>
                  <a:pt x="675" y="6270"/>
                </a:lnTo>
                <a:close/>
              </a:path>
            </a:pathLst>
          </a:custGeom>
          <a:solidFill>
            <a:srgbClr val="00336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8900000" algn="ctr" rotWithShape="0">
              <a:srgbClr val="5F5F5F">
                <a:alpha val="74998"/>
              </a:srgbClr>
            </a:outerShdw>
          </a:effectLst>
        </p:spPr>
        <p:txBody>
          <a:bodyPr rot="10800000" wrap="none" anchor="ctr"/>
          <a:lstStyle/>
          <a:p>
            <a:pPr algn="r"/>
            <a:endParaRPr lang="en-GB" sz="2400">
              <a:latin typeface="Times New Roman" charset="0"/>
            </a:endParaRP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 rot="10800000">
            <a:off x="5999163" y="2886443"/>
            <a:ext cx="2992437" cy="1076325"/>
          </a:xfrm>
          <a:custGeom>
            <a:avLst/>
            <a:gdLst>
              <a:gd name="G0" fmla="+- 16200 0 0"/>
              <a:gd name="G1" fmla="+- 6270 0 0"/>
              <a:gd name="G2" fmla="+- 21600 0 6270"/>
              <a:gd name="G3" fmla="+- 10800 0 627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6270"/>
                </a:lnTo>
                <a:lnTo>
                  <a:pt x="3375" y="6270"/>
                </a:lnTo>
                <a:lnTo>
                  <a:pt x="3375" y="15330"/>
                </a:lnTo>
                <a:lnTo>
                  <a:pt x="16200" y="1533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270"/>
                </a:moveTo>
                <a:lnTo>
                  <a:pt x="1350" y="15330"/>
                </a:lnTo>
                <a:lnTo>
                  <a:pt x="2700" y="15330"/>
                </a:lnTo>
                <a:lnTo>
                  <a:pt x="2700" y="6270"/>
                </a:lnTo>
                <a:close/>
              </a:path>
              <a:path w="21600" h="21600">
                <a:moveTo>
                  <a:pt x="0" y="6270"/>
                </a:moveTo>
                <a:lnTo>
                  <a:pt x="0" y="15330"/>
                </a:lnTo>
                <a:lnTo>
                  <a:pt x="675" y="15330"/>
                </a:lnTo>
                <a:lnTo>
                  <a:pt x="675" y="6270"/>
                </a:lnTo>
                <a:close/>
              </a:path>
            </a:pathLst>
          </a:custGeom>
          <a:solidFill>
            <a:srgbClr val="00336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8900000" algn="ctr" rotWithShape="0">
              <a:srgbClr val="5F5F5F">
                <a:alpha val="74998"/>
              </a:srgbClr>
            </a:outerShdw>
          </a:effectLst>
        </p:spPr>
        <p:txBody>
          <a:bodyPr rot="10800000" wrap="none" anchor="ctr"/>
          <a:lstStyle/>
          <a:p>
            <a:pPr algn="r"/>
            <a:endParaRPr lang="en-GB" sz="2400">
              <a:latin typeface="Times New Roman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435725" y="3277315"/>
            <a:ext cx="20224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100" b="1">
                <a:solidFill>
                  <a:schemeClr val="bg1"/>
                </a:solidFill>
                <a:latin typeface="Arial Black" charset="0"/>
              </a:rPr>
              <a:t>PLAYING THE POLITICS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112933" y="4766433"/>
            <a:ext cx="2468563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100" b="1" dirty="0">
                <a:solidFill>
                  <a:schemeClr val="bg1"/>
                </a:solidFill>
                <a:latin typeface="Arial Black" charset="0"/>
              </a:rPr>
              <a:t>MANIPULATING THE AGENDA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84138" y="3176300"/>
            <a:ext cx="36291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2C7C9F"/>
                </a:solidFill>
                <a:latin typeface="Comic Sans MS" charset="0"/>
              </a:rPr>
              <a:t>in the spirit of collaboration …</a:t>
            </a:r>
          </a:p>
        </p:txBody>
      </p: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3733800" y="3775565"/>
            <a:ext cx="1204913" cy="1349375"/>
            <a:chOff x="2496" y="1838"/>
            <a:chExt cx="759" cy="850"/>
          </a:xfrm>
        </p:grpSpPr>
        <p:sp>
          <p:nvSpPr>
            <p:cNvPr id="15" name="AutoShape 15"/>
            <p:cNvSpPr>
              <a:spLocks noChangeArrowheads="1"/>
            </p:cNvSpPr>
            <p:nvPr/>
          </p:nvSpPr>
          <p:spPr bwMode="auto">
            <a:xfrm>
              <a:off x="2496" y="1838"/>
              <a:ext cx="753" cy="85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3366"/>
            </a:solidFill>
            <a:ln w="9525">
              <a:solidFill>
                <a:srgbClr val="5F5F5F"/>
              </a:solidFill>
              <a:miter lim="800000"/>
              <a:headEnd/>
              <a:tailEnd/>
            </a:ln>
            <a:effectLst>
              <a:outerShdw blurRad="63500" dist="107763" dir="18900000" algn="ctr" rotWithShape="0">
                <a:srgbClr val="5F5F5F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 algn="ctr"/>
              <a:endParaRPr lang="en-GB" sz="2400">
                <a:solidFill>
                  <a:schemeClr val="bg1"/>
                </a:solidFill>
                <a:latin typeface="Times New Roman" charset="0"/>
              </a:endParaRPr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2544" y="2160"/>
              <a:ext cx="711" cy="164"/>
            </a:xfrm>
            <a:prstGeom prst="rect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100" b="1">
                  <a:solidFill>
                    <a:schemeClr val="bg1"/>
                  </a:solidFill>
                  <a:latin typeface="Arial Black" charset="0"/>
                </a:rPr>
                <a:t>MOBILIZING</a:t>
              </a:r>
            </a:p>
          </p:txBody>
        </p:sp>
      </p:grpSp>
      <p:grpSp>
        <p:nvGrpSpPr>
          <p:cNvPr id="17" name="Group 17"/>
          <p:cNvGrpSpPr>
            <a:grpSpLocks/>
          </p:cNvGrpSpPr>
          <p:nvPr/>
        </p:nvGrpSpPr>
        <p:grpSpPr bwMode="auto">
          <a:xfrm>
            <a:off x="2514600" y="3753340"/>
            <a:ext cx="1219200" cy="1349375"/>
            <a:chOff x="1728" y="1824"/>
            <a:chExt cx="768" cy="850"/>
          </a:xfrm>
        </p:grpSpPr>
        <p:sp>
          <p:nvSpPr>
            <p:cNvPr id="18" name="AutoShape 18"/>
            <p:cNvSpPr>
              <a:spLocks noChangeArrowheads="1"/>
            </p:cNvSpPr>
            <p:nvPr/>
          </p:nvSpPr>
          <p:spPr bwMode="auto">
            <a:xfrm>
              <a:off x="1728" y="1824"/>
              <a:ext cx="752" cy="85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777777"/>
              </a:solidFill>
              <a:miter lim="800000"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en-GB" sz="2400">
                <a:solidFill>
                  <a:srgbClr val="DDDDDD"/>
                </a:solidFill>
                <a:latin typeface="Times New Roman" charset="0"/>
              </a:endParaRPr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1825" y="2160"/>
              <a:ext cx="671" cy="1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100" b="1">
                  <a:solidFill>
                    <a:srgbClr val="DDDDDD"/>
                  </a:solidFill>
                  <a:latin typeface="Arial Black" charset="0"/>
                </a:rPr>
                <a:t>INVOLVING</a:t>
              </a:r>
            </a:p>
          </p:txBody>
        </p:sp>
      </p:grpSp>
      <p:grpSp>
        <p:nvGrpSpPr>
          <p:cNvPr id="20" name="Group 20"/>
          <p:cNvGrpSpPr>
            <a:grpSpLocks/>
          </p:cNvGrpSpPr>
          <p:nvPr/>
        </p:nvGrpSpPr>
        <p:grpSpPr bwMode="auto">
          <a:xfrm>
            <a:off x="1295400" y="3753340"/>
            <a:ext cx="1270000" cy="1349375"/>
            <a:chOff x="912" y="1824"/>
            <a:chExt cx="800" cy="850"/>
          </a:xfrm>
        </p:grpSpPr>
        <p:sp>
          <p:nvSpPr>
            <p:cNvPr id="21" name="AutoShape 21"/>
            <p:cNvSpPr>
              <a:spLocks noChangeArrowheads="1"/>
            </p:cNvSpPr>
            <p:nvPr/>
          </p:nvSpPr>
          <p:spPr bwMode="auto">
            <a:xfrm>
              <a:off x="912" y="1824"/>
              <a:ext cx="752" cy="85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FF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>
              <a:outerShdw blurRad="63500" dist="107763" dir="18900000" algn="ctr" rotWithShape="0">
                <a:srgbClr val="969696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 algn="ctr"/>
              <a:endParaRPr lang="en-GB" sz="2400">
                <a:solidFill>
                  <a:schemeClr val="bg1"/>
                </a:solidFill>
                <a:latin typeface="Times New Roman" charset="0"/>
              </a:endParaRPr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912" y="2160"/>
              <a:ext cx="800" cy="164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100" b="1">
                  <a:latin typeface="Arial Black" charset="0"/>
                </a:rPr>
                <a:t>EMPOWERING</a:t>
              </a:r>
            </a:p>
          </p:txBody>
        </p:sp>
      </p:grpSp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84138" y="3805728"/>
            <a:ext cx="1211262" cy="1295400"/>
            <a:chOff x="96" y="1857"/>
            <a:chExt cx="763" cy="816"/>
          </a:xfrm>
        </p:grpSpPr>
        <p:sp>
          <p:nvSpPr>
            <p:cNvPr id="24" name="AutoShape 24"/>
            <p:cNvSpPr>
              <a:spLocks noChangeArrowheads="1"/>
            </p:cNvSpPr>
            <p:nvPr/>
          </p:nvSpPr>
          <p:spPr bwMode="auto">
            <a:xfrm>
              <a:off x="96" y="1857"/>
              <a:ext cx="760" cy="816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CBE7E9"/>
            </a:solidFill>
            <a:ln w="9525">
              <a:solidFill>
                <a:srgbClr val="B2B2B2"/>
              </a:solidFill>
              <a:miter lim="800000"/>
              <a:headEnd/>
              <a:tailEnd/>
            </a:ln>
            <a:effectLst>
              <a:outerShdw blurRad="63500" dist="107763" dir="18900000" algn="ctr" rotWithShape="0">
                <a:srgbClr val="B2B2B2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 algn="ctr"/>
              <a:endParaRPr lang="en-GB" sz="2400">
                <a:solidFill>
                  <a:schemeClr val="bg1"/>
                </a:solidFill>
                <a:latin typeface="Times New Roman" charset="0"/>
              </a:endParaRPr>
            </a:p>
          </p:txBody>
        </p:sp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>
              <a:off x="144" y="2160"/>
              <a:ext cx="715" cy="164"/>
            </a:xfrm>
            <a:prstGeom prst="rect">
              <a:avLst/>
            </a:prstGeom>
            <a:solidFill>
              <a:srgbClr val="CBE7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100" b="1">
                  <a:latin typeface="Arial Black" charset="0"/>
                </a:rPr>
                <a:t>EMBRACING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87288" y="5816299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dirty="0" err="1" smtClean="0"/>
              <a:t>Huxham</a:t>
            </a:r>
            <a:r>
              <a:rPr lang="en-US" sz="1400" dirty="0" smtClean="0"/>
              <a:t> &amp; </a:t>
            </a:r>
            <a:r>
              <a:rPr lang="en-US" sz="1400" dirty="0" err="1" smtClean="0"/>
              <a:t>Vangen</a:t>
            </a:r>
            <a:r>
              <a:rPr lang="en-US" sz="1400" dirty="0" smtClean="0"/>
              <a:t> (2000)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24277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enterprise may have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ultiple partnerships</a:t>
            </a:r>
          </a:p>
          <a:p>
            <a:pPr lvl="1"/>
            <a:r>
              <a:rPr lang="en-US" dirty="0" smtClean="0"/>
              <a:t>Different types of partnerships (a portfolio?)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Partnerships, themselves, are likely to change over time</a:t>
            </a:r>
          </a:p>
          <a:p>
            <a:r>
              <a:rPr lang="en-US" dirty="0" smtClean="0"/>
              <a:t>As an enterprise changes, its partnerships are also likely to change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E.g. The </a:t>
            </a:r>
            <a:r>
              <a:rPr lang="en-US" dirty="0"/>
              <a:t>types of partnerships that may be </a:t>
            </a:r>
            <a:r>
              <a:rPr lang="en-US" dirty="0" smtClean="0"/>
              <a:t>necessary during </a:t>
            </a:r>
            <a:r>
              <a:rPr lang="en-US" dirty="0"/>
              <a:t>year 1 of a start-up </a:t>
            </a:r>
            <a:r>
              <a:rPr lang="en-US" dirty="0" smtClean="0"/>
              <a:t>are likely to be different to those </a:t>
            </a:r>
            <a:r>
              <a:rPr lang="en-US" dirty="0" smtClean="0"/>
              <a:t>that </a:t>
            </a:r>
            <a:r>
              <a:rPr lang="en-US" dirty="0" smtClean="0"/>
              <a:t>in years </a:t>
            </a:r>
            <a:r>
              <a:rPr lang="en-US" dirty="0" smtClean="0"/>
              <a:t>3 to 5 and </a:t>
            </a:r>
            <a:r>
              <a:rPr lang="en-US" dirty="0" smtClean="0"/>
              <a:t>subsequently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Partnerships in an Enterprise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733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Recognising</a:t>
            </a:r>
            <a:r>
              <a:rPr lang="en-US" dirty="0" smtClean="0"/>
              <a:t> your value in partnering</a:t>
            </a:r>
          </a:p>
          <a:p>
            <a:pPr lvl="1"/>
            <a:r>
              <a:rPr lang="en-US" dirty="0" smtClean="0"/>
              <a:t>Fast </a:t>
            </a:r>
            <a:r>
              <a:rPr lang="en-US" dirty="0"/>
              <a:t>moving consumer </a:t>
            </a:r>
            <a:r>
              <a:rPr lang="en-US" dirty="0" smtClean="0"/>
              <a:t>goods - availability </a:t>
            </a:r>
            <a:endParaRPr lang="en-US" dirty="0" smtClean="0"/>
          </a:p>
          <a:p>
            <a:pPr lvl="1"/>
            <a:r>
              <a:rPr lang="en-US" dirty="0" smtClean="0"/>
              <a:t>For </a:t>
            </a:r>
            <a:r>
              <a:rPr lang="en-US" dirty="0"/>
              <a:t>supermarkets and retail </a:t>
            </a:r>
            <a:r>
              <a:rPr lang="en-US" dirty="0" smtClean="0"/>
              <a:t>chains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dirty="0" smtClean="0"/>
              <a:t>distribution partners</a:t>
            </a:r>
            <a:endParaRPr lang="en-US" dirty="0" smtClean="0"/>
          </a:p>
          <a:p>
            <a:pPr lvl="1"/>
            <a:r>
              <a:rPr lang="en-US" dirty="0" smtClean="0"/>
              <a:t>Technology – partnering can share risks, costs and rewards</a:t>
            </a:r>
            <a:endParaRPr lang="en-US" dirty="0"/>
          </a:p>
          <a:p>
            <a:pPr marL="434340" indent="-342900"/>
            <a:endParaRPr lang="en-US" dirty="0"/>
          </a:p>
          <a:p>
            <a:pPr marL="434340" indent="-342900"/>
            <a:r>
              <a:rPr lang="en-US" dirty="0" smtClean="0"/>
              <a:t>Focus </a:t>
            </a:r>
            <a:r>
              <a:rPr lang="en-US" dirty="0"/>
              <a:t>on where you are creating </a:t>
            </a:r>
            <a:r>
              <a:rPr lang="en-US" dirty="0" smtClean="0"/>
              <a:t>value, the </a:t>
            </a:r>
            <a:r>
              <a:rPr lang="en-US" dirty="0"/>
              <a:t>rest can be </a:t>
            </a:r>
            <a:r>
              <a:rPr lang="en-US" dirty="0" smtClean="0"/>
              <a:t>outsourced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But what is the combined value?</a:t>
            </a:r>
            <a:endParaRPr lang="en-US" dirty="0"/>
          </a:p>
          <a:p>
            <a:pPr lvl="1"/>
            <a:r>
              <a:rPr lang="en-US" dirty="0" smtClean="0"/>
              <a:t>Focus </a:t>
            </a:r>
            <a:r>
              <a:rPr lang="en-US" dirty="0"/>
              <a:t>on </a:t>
            </a:r>
            <a:r>
              <a:rPr lang="en-US" dirty="0" smtClean="0"/>
              <a:t>creating shared </a:t>
            </a:r>
            <a:r>
              <a:rPr lang="en-US" dirty="0"/>
              <a:t>value, </a:t>
            </a:r>
            <a:r>
              <a:rPr lang="en-US" dirty="0" smtClean="0"/>
              <a:t>a collaborative </a:t>
            </a:r>
            <a:r>
              <a:rPr lang="en-US" dirty="0"/>
              <a:t>advantage, </a:t>
            </a:r>
            <a:r>
              <a:rPr lang="en-US" dirty="0" smtClean="0"/>
              <a:t>achieving something that you </a:t>
            </a:r>
            <a:r>
              <a:rPr lang="en-US" dirty="0"/>
              <a:t>cannot do on your </a:t>
            </a:r>
            <a:r>
              <a:rPr lang="en-US" dirty="0" smtClean="0"/>
              <a:t>own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Value in partnering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2182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evaluating the </a:t>
            </a:r>
            <a:r>
              <a:rPr lang="en-US" dirty="0" smtClean="0"/>
              <a:t>partnerships </a:t>
            </a:r>
            <a:r>
              <a:rPr lang="en-US" dirty="0"/>
              <a:t>that your business requires, </a:t>
            </a:r>
            <a:r>
              <a:rPr lang="en-US" dirty="0" smtClean="0"/>
              <a:t>analyze </a:t>
            </a:r>
            <a:r>
              <a:rPr lang="en-US" dirty="0"/>
              <a:t>the nature of the </a:t>
            </a:r>
            <a:r>
              <a:rPr lang="en-US" dirty="0" smtClean="0"/>
              <a:t>partnership from </a:t>
            </a:r>
            <a:r>
              <a:rPr lang="en-US" dirty="0" smtClean="0"/>
              <a:t>different aspects:</a:t>
            </a:r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Do we need to partner?</a:t>
            </a:r>
          </a:p>
          <a:p>
            <a:pPr lvl="1"/>
            <a:r>
              <a:rPr lang="en-US" dirty="0" smtClean="0"/>
              <a:t>Which </a:t>
            </a:r>
            <a:r>
              <a:rPr lang="en-US" dirty="0"/>
              <a:t>partnerships are critical to our business?</a:t>
            </a:r>
          </a:p>
          <a:p>
            <a:pPr lvl="1"/>
            <a:r>
              <a:rPr lang="en-US" dirty="0"/>
              <a:t>Who are our critical suppliers?</a:t>
            </a:r>
          </a:p>
          <a:p>
            <a:pPr lvl="1"/>
            <a:r>
              <a:rPr lang="en-US" dirty="0"/>
              <a:t>Which of our suppliers and partners </a:t>
            </a:r>
            <a:r>
              <a:rPr lang="en-US" dirty="0" smtClean="0"/>
              <a:t>use our resources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What type of partnerships </a:t>
            </a:r>
            <a:r>
              <a:rPr lang="en-US" dirty="0" smtClean="0"/>
              <a:t>suit </a:t>
            </a:r>
            <a:r>
              <a:rPr lang="en-US" dirty="0"/>
              <a:t>our needs</a:t>
            </a:r>
            <a:r>
              <a:rPr lang="en-US" dirty="0" smtClean="0"/>
              <a:t>? </a:t>
            </a:r>
            <a:r>
              <a:rPr lang="en-US" dirty="0" smtClean="0"/>
              <a:t>Are there more than one type?</a:t>
            </a:r>
            <a:endParaRPr lang="en-US" dirty="0"/>
          </a:p>
          <a:p>
            <a:pPr lvl="1"/>
            <a:r>
              <a:rPr lang="en-US" dirty="0" smtClean="0"/>
              <a:t>Is there a cluster</a:t>
            </a:r>
            <a:r>
              <a:rPr lang="en-US" dirty="0"/>
              <a:t>/ supply chain </a:t>
            </a:r>
            <a:r>
              <a:rPr lang="en-US" dirty="0" smtClean="0"/>
              <a:t>that is more suited to our business than others?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reflect on in the seminar…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3051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Partnering is </a:t>
            </a:r>
            <a:r>
              <a:rPr lang="en-GB" dirty="0"/>
              <a:t>challenging </a:t>
            </a:r>
            <a:r>
              <a:rPr lang="en-GB" dirty="0" smtClean="0"/>
              <a:t>– it is complex, messy, takes time and effort</a:t>
            </a:r>
            <a:endParaRPr lang="en-GB" dirty="0"/>
          </a:p>
          <a:p>
            <a:r>
              <a:rPr lang="en-GB" dirty="0" smtClean="0"/>
              <a:t>Partnering can have many types and different business cases</a:t>
            </a:r>
            <a:endParaRPr lang="en-GB" dirty="0"/>
          </a:p>
          <a:p>
            <a:r>
              <a:rPr lang="en-GB" dirty="0"/>
              <a:t>Participants can influence </a:t>
            </a:r>
            <a:r>
              <a:rPr lang="en-GB" dirty="0" smtClean="0"/>
              <a:t>the design, </a:t>
            </a:r>
            <a:r>
              <a:rPr lang="en-GB" dirty="0"/>
              <a:t>but policy &amp; practices also influence </a:t>
            </a:r>
            <a:r>
              <a:rPr lang="en-GB" dirty="0" smtClean="0"/>
              <a:t>choices </a:t>
            </a:r>
            <a:r>
              <a:rPr lang="en-GB" dirty="0"/>
              <a:t>&amp; focus </a:t>
            </a:r>
          </a:p>
          <a:p>
            <a:r>
              <a:rPr lang="en-GB" dirty="0" smtClean="0"/>
              <a:t>Partnership structures are </a:t>
            </a:r>
            <a:r>
              <a:rPr lang="en-GB" dirty="0"/>
              <a:t>highly </a:t>
            </a:r>
            <a:r>
              <a:rPr lang="en-GB" dirty="0" smtClean="0"/>
              <a:t>dynamic</a:t>
            </a:r>
          </a:p>
          <a:p>
            <a:r>
              <a:rPr lang="en-GB" dirty="0" smtClean="0"/>
              <a:t>Partnering is a process</a:t>
            </a:r>
            <a:endParaRPr lang="en-GB" dirty="0"/>
          </a:p>
          <a:p>
            <a:r>
              <a:rPr lang="en-GB" dirty="0" smtClean="0"/>
              <a:t>Partnerships have both a collaborate advantage and inertia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2010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defTabSz="457200">
              <a:spcBef>
                <a:spcPts val="0"/>
              </a:spcBef>
              <a:buClrTx/>
              <a:buNone/>
              <a:defRPr/>
            </a:pPr>
            <a:r>
              <a:rPr lang="en-GB" sz="1200" dirty="0">
                <a:solidFill>
                  <a:schemeClr val="tx1"/>
                </a:solidFill>
              </a:rPr>
              <a:t>BRASS, D. J., GALASKIEWICZ, J., GREVE, H. R. &amp; TSAI, W. 2004. Taking Stock of Networks and Organizations: A Multilevel Perspective. </a:t>
            </a:r>
            <a:r>
              <a:rPr lang="en-GB" sz="1200" i="1" dirty="0">
                <a:solidFill>
                  <a:schemeClr val="tx1"/>
                </a:solidFill>
              </a:rPr>
              <a:t>The Academy of Management Journal,</a:t>
            </a:r>
            <a:r>
              <a:rPr lang="en-GB" sz="1200" dirty="0">
                <a:solidFill>
                  <a:schemeClr val="tx1"/>
                </a:solidFill>
              </a:rPr>
              <a:t> 47</a:t>
            </a:r>
            <a:r>
              <a:rPr lang="en-GB" sz="1200" b="1" dirty="0">
                <a:solidFill>
                  <a:schemeClr val="tx1"/>
                </a:solidFill>
              </a:rPr>
              <a:t>,</a:t>
            </a:r>
            <a:r>
              <a:rPr lang="en-GB" sz="1200" dirty="0">
                <a:solidFill>
                  <a:schemeClr val="tx1"/>
                </a:solidFill>
              </a:rPr>
              <a:t> 795-817.</a:t>
            </a:r>
          </a:p>
          <a:p>
            <a:pPr marL="0" indent="0" defTabSz="457200">
              <a:spcBef>
                <a:spcPts val="0"/>
              </a:spcBef>
              <a:buClrTx/>
              <a:buNone/>
              <a:defRPr/>
            </a:pPr>
            <a:r>
              <a:rPr lang="en-GB" sz="1200" dirty="0">
                <a:solidFill>
                  <a:schemeClr val="tx1"/>
                </a:solidFill>
              </a:rPr>
              <a:t>BURT, R. S. 1992. </a:t>
            </a:r>
            <a:r>
              <a:rPr lang="en-GB" sz="1200" i="1" dirty="0">
                <a:solidFill>
                  <a:schemeClr val="tx1"/>
                </a:solidFill>
              </a:rPr>
              <a:t>Structural Holes: The Social Structure of Competition</a:t>
            </a:r>
            <a:r>
              <a:rPr lang="en-GB" sz="1200" dirty="0">
                <a:solidFill>
                  <a:schemeClr val="tx1"/>
                </a:solidFill>
              </a:rPr>
              <a:t>, Harvard University Press.</a:t>
            </a:r>
          </a:p>
          <a:p>
            <a:pPr marL="0" indent="0" defTabSz="457200">
              <a:spcBef>
                <a:spcPts val="0"/>
              </a:spcBef>
              <a:buClrTx/>
              <a:buNone/>
              <a:defRPr/>
            </a:pPr>
            <a:r>
              <a:rPr lang="en-GB" sz="1200" dirty="0">
                <a:solidFill>
                  <a:schemeClr val="tx1"/>
                </a:solidFill>
              </a:rPr>
              <a:t>CORNFORTH, C., HAYES, J. P. &amp; VANGEN, S. 2014. </a:t>
            </a:r>
            <a:r>
              <a:rPr lang="en-GB" sz="1200" dirty="0" err="1">
                <a:solidFill>
                  <a:schemeClr val="tx1"/>
                </a:solidFill>
              </a:rPr>
              <a:t>Nonprofit</a:t>
            </a:r>
            <a:r>
              <a:rPr lang="en-GB" sz="1200" dirty="0">
                <a:solidFill>
                  <a:schemeClr val="tx1"/>
                </a:solidFill>
              </a:rPr>
              <a:t>–Public Collaborations: Understanding Governance Dynamics. </a:t>
            </a:r>
            <a:r>
              <a:rPr lang="en-GB" sz="1200" i="1" dirty="0" err="1">
                <a:solidFill>
                  <a:schemeClr val="tx1"/>
                </a:solidFill>
              </a:rPr>
              <a:t>Nonprofit</a:t>
            </a:r>
            <a:r>
              <a:rPr lang="en-GB" sz="1200" i="1" dirty="0">
                <a:solidFill>
                  <a:schemeClr val="tx1"/>
                </a:solidFill>
              </a:rPr>
              <a:t> and Voluntary Sector Quarterly</a:t>
            </a:r>
            <a:r>
              <a:rPr lang="en-GB" sz="1200" dirty="0">
                <a:solidFill>
                  <a:schemeClr val="tx1"/>
                </a:solidFill>
              </a:rPr>
              <a:t>.</a:t>
            </a:r>
          </a:p>
          <a:p>
            <a:pPr marL="0" indent="0" defTabSz="457200">
              <a:spcBef>
                <a:spcPts val="0"/>
              </a:spcBef>
              <a:buClrTx/>
              <a:buNone/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FAEMS</a:t>
            </a:r>
            <a:r>
              <a:rPr lang="en-GB" sz="1200" dirty="0">
                <a:solidFill>
                  <a:schemeClr val="tx1"/>
                </a:solidFill>
              </a:rPr>
              <a:t>, D., JANSSENS, M., MADHOK, A. &amp; VAN LOOY, B. 2008. Toward an integrative perspective on alliance governance: connecting contract design, trust dynamics, and contract application. </a:t>
            </a:r>
            <a:r>
              <a:rPr lang="en-GB" sz="1200" i="1" dirty="0">
                <a:solidFill>
                  <a:schemeClr val="tx1"/>
                </a:solidFill>
              </a:rPr>
              <a:t>Academy of Management Journal.</a:t>
            </a:r>
            <a:r>
              <a:rPr lang="en-GB" sz="1200" dirty="0">
                <a:solidFill>
                  <a:schemeClr val="tx1"/>
                </a:solidFill>
              </a:rPr>
              <a:t> Academy of Management.</a:t>
            </a:r>
            <a:endParaRPr lang="en-GB" sz="1200" dirty="0"/>
          </a:p>
          <a:p>
            <a:pPr marL="0" indent="0" defTabSz="457200">
              <a:spcBef>
                <a:spcPts val="0"/>
              </a:spcBef>
              <a:buClrTx/>
              <a:buNone/>
              <a:defRPr/>
            </a:pPr>
            <a:r>
              <a:rPr lang="en-GB" sz="1200" dirty="0" smtClean="0"/>
              <a:t>HAYES</a:t>
            </a:r>
            <a:r>
              <a:rPr lang="en-GB" sz="1200" dirty="0"/>
              <a:t>, </a:t>
            </a:r>
            <a:r>
              <a:rPr lang="en-GB" sz="1200" dirty="0" smtClean="0"/>
              <a:t>JP, 2010, Collaborating in engineering design, PhD Thesis</a:t>
            </a:r>
          </a:p>
          <a:p>
            <a:pPr marL="0" indent="0" defTabSz="457200">
              <a:spcBef>
                <a:spcPts val="0"/>
              </a:spcBef>
              <a:buClrTx/>
              <a:buNone/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HUXHAM</a:t>
            </a:r>
            <a:r>
              <a:rPr lang="en-GB" sz="1200" dirty="0">
                <a:solidFill>
                  <a:schemeClr val="tx1"/>
                </a:solidFill>
              </a:rPr>
              <a:t>, C. &amp; VANGEN, S. 2000. Leadership in the Shaping and Implementation of Collaboration Agendas: How things happen in a [not quite] joined-up world. </a:t>
            </a:r>
            <a:r>
              <a:rPr lang="en-GB" sz="1200" i="1" dirty="0">
                <a:solidFill>
                  <a:schemeClr val="tx1"/>
                </a:solidFill>
              </a:rPr>
              <a:t>Academy of Management Journal,</a:t>
            </a:r>
            <a:r>
              <a:rPr lang="en-GB" sz="1200" dirty="0">
                <a:solidFill>
                  <a:schemeClr val="tx1"/>
                </a:solidFill>
              </a:rPr>
              <a:t> 43</a:t>
            </a:r>
            <a:r>
              <a:rPr lang="en-GB" sz="1200" b="1" dirty="0">
                <a:solidFill>
                  <a:schemeClr val="tx1"/>
                </a:solidFill>
              </a:rPr>
              <a:t>,</a:t>
            </a:r>
            <a:r>
              <a:rPr lang="en-GB" sz="1200" dirty="0">
                <a:solidFill>
                  <a:schemeClr val="tx1"/>
                </a:solidFill>
              </a:rPr>
              <a:t> 1159-</a:t>
            </a:r>
            <a:r>
              <a:rPr lang="en-GB" sz="1200" dirty="0" smtClean="0">
                <a:solidFill>
                  <a:schemeClr val="tx1"/>
                </a:solidFill>
              </a:rPr>
              <a:t>1175</a:t>
            </a:r>
          </a:p>
          <a:p>
            <a:pPr marL="45720" indent="0">
              <a:buNone/>
            </a:pPr>
            <a:r>
              <a:rPr lang="en-GB" sz="1200" dirty="0">
                <a:solidFill>
                  <a:schemeClr val="tx1"/>
                </a:solidFill>
              </a:rPr>
              <a:t>HUXHAM, C. &amp; VANGEN, S. 2005. </a:t>
            </a:r>
            <a:r>
              <a:rPr lang="en-GB" sz="1200" i="1" dirty="0">
                <a:solidFill>
                  <a:schemeClr val="tx1"/>
                </a:solidFill>
              </a:rPr>
              <a:t>Managing to Collaborate: the theory and practice of collaborative advantage, </a:t>
            </a:r>
            <a:r>
              <a:rPr lang="en-GB" sz="1200" dirty="0">
                <a:solidFill>
                  <a:schemeClr val="tx1"/>
                </a:solidFill>
              </a:rPr>
              <a:t>London, </a:t>
            </a:r>
            <a:r>
              <a:rPr lang="en-GB" sz="1200" dirty="0" err="1" smtClean="0">
                <a:solidFill>
                  <a:schemeClr val="tx1"/>
                </a:solidFill>
              </a:rPr>
              <a:t>Routledge</a:t>
            </a:r>
            <a:endParaRPr lang="en-GB" sz="1200" dirty="0" smtClean="0">
              <a:solidFill>
                <a:schemeClr val="tx1"/>
              </a:solidFill>
            </a:endParaRPr>
          </a:p>
          <a:p>
            <a:pPr marL="45720" lvl="0" indent="0">
              <a:buNone/>
            </a:pPr>
            <a:r>
              <a:rPr lang="en-GB" sz="1200" dirty="0">
                <a:solidFill>
                  <a:schemeClr val="tx1"/>
                </a:solidFill>
              </a:rPr>
              <a:t>OLIVER, C. 1990. Determinants of </a:t>
            </a:r>
            <a:r>
              <a:rPr lang="en-GB" sz="1200" dirty="0" err="1">
                <a:solidFill>
                  <a:schemeClr val="tx1"/>
                </a:solidFill>
              </a:rPr>
              <a:t>Interorganizational</a:t>
            </a:r>
            <a:r>
              <a:rPr lang="en-GB" sz="1200" dirty="0">
                <a:solidFill>
                  <a:schemeClr val="tx1"/>
                </a:solidFill>
              </a:rPr>
              <a:t> Relationships: Integration and Future Directions. </a:t>
            </a:r>
            <a:r>
              <a:rPr lang="en-GB" sz="1200" i="1" dirty="0">
                <a:solidFill>
                  <a:schemeClr val="tx1"/>
                </a:solidFill>
              </a:rPr>
              <a:t>The Academy of Management Review,</a:t>
            </a:r>
            <a:r>
              <a:rPr lang="en-GB" sz="1200" dirty="0">
                <a:solidFill>
                  <a:schemeClr val="tx1"/>
                </a:solidFill>
              </a:rPr>
              <a:t> 15</a:t>
            </a:r>
            <a:r>
              <a:rPr lang="en-GB" sz="1200" b="1" dirty="0">
                <a:solidFill>
                  <a:schemeClr val="tx1"/>
                </a:solidFill>
              </a:rPr>
              <a:t>,</a:t>
            </a:r>
            <a:r>
              <a:rPr lang="en-GB" sz="1200" dirty="0">
                <a:solidFill>
                  <a:schemeClr val="tx1"/>
                </a:solidFill>
              </a:rPr>
              <a:t> 241-265.</a:t>
            </a:r>
          </a:p>
          <a:p>
            <a:pPr marL="45720" indent="0">
              <a:buNone/>
            </a:pPr>
            <a:r>
              <a:rPr lang="en-GB" sz="1200" dirty="0" smtClean="0">
                <a:solidFill>
                  <a:schemeClr val="tx1"/>
                </a:solidFill>
              </a:rPr>
              <a:t>PROVAN</a:t>
            </a:r>
            <a:r>
              <a:rPr lang="en-GB" sz="1200" dirty="0">
                <a:solidFill>
                  <a:schemeClr val="tx1"/>
                </a:solidFill>
              </a:rPr>
              <a:t>, K. G. &amp; KENIS, P. 2008. Modes of Network Governance: Structure, Management, and Effectiveness. </a:t>
            </a:r>
            <a:r>
              <a:rPr lang="en-GB" sz="1200" i="1" dirty="0">
                <a:solidFill>
                  <a:schemeClr val="tx1"/>
                </a:solidFill>
              </a:rPr>
              <a:t>Journal of Public Administration Research and Theory,</a:t>
            </a:r>
            <a:r>
              <a:rPr lang="en-GB" sz="1200" dirty="0">
                <a:solidFill>
                  <a:schemeClr val="tx1"/>
                </a:solidFill>
              </a:rPr>
              <a:t> 18</a:t>
            </a:r>
            <a:r>
              <a:rPr lang="en-GB" sz="1200" b="1" dirty="0">
                <a:solidFill>
                  <a:schemeClr val="tx1"/>
                </a:solidFill>
              </a:rPr>
              <a:t>,</a:t>
            </a:r>
            <a:r>
              <a:rPr lang="en-GB" sz="1200" dirty="0">
                <a:solidFill>
                  <a:schemeClr val="tx1"/>
                </a:solidFill>
              </a:rPr>
              <a:t> 229-252</a:t>
            </a:r>
            <a:r>
              <a:rPr lang="en-GB" sz="1200" dirty="0" smtClean="0">
                <a:solidFill>
                  <a:schemeClr val="tx1"/>
                </a:solidFill>
              </a:rPr>
              <a:t>.</a:t>
            </a:r>
          </a:p>
          <a:p>
            <a:pPr marL="45720" indent="0">
              <a:buNone/>
            </a:pPr>
            <a:r>
              <a:rPr lang="en-GB" sz="1200" dirty="0" smtClean="0">
                <a:solidFill>
                  <a:schemeClr val="tx1"/>
                </a:solidFill>
              </a:rPr>
              <a:t>RING</a:t>
            </a:r>
            <a:r>
              <a:rPr lang="en-GB" sz="1200" dirty="0">
                <a:solidFill>
                  <a:schemeClr val="tx1"/>
                </a:solidFill>
              </a:rPr>
              <a:t>, P. S. &amp; VAN DE VEN, A. H. 1994. Developmental Processes of Cooperative </a:t>
            </a:r>
            <a:r>
              <a:rPr lang="en-GB" sz="1200" dirty="0" err="1">
                <a:solidFill>
                  <a:schemeClr val="tx1"/>
                </a:solidFill>
              </a:rPr>
              <a:t>Interorganizational</a:t>
            </a:r>
            <a:r>
              <a:rPr lang="en-GB" sz="1200" dirty="0">
                <a:solidFill>
                  <a:schemeClr val="tx1"/>
                </a:solidFill>
              </a:rPr>
              <a:t> Relationships. </a:t>
            </a:r>
            <a:r>
              <a:rPr lang="en-GB" sz="1200" i="1" dirty="0">
                <a:solidFill>
                  <a:schemeClr val="tx1"/>
                </a:solidFill>
              </a:rPr>
              <a:t>The Academy of Management Review,</a:t>
            </a:r>
            <a:r>
              <a:rPr lang="en-GB" sz="1200" dirty="0">
                <a:solidFill>
                  <a:schemeClr val="tx1"/>
                </a:solidFill>
              </a:rPr>
              <a:t> 19</a:t>
            </a:r>
            <a:r>
              <a:rPr lang="en-GB" sz="1200" b="1" dirty="0">
                <a:solidFill>
                  <a:schemeClr val="tx1"/>
                </a:solidFill>
              </a:rPr>
              <a:t>,</a:t>
            </a:r>
            <a:r>
              <a:rPr lang="en-GB" sz="1200" dirty="0">
                <a:solidFill>
                  <a:schemeClr val="tx1"/>
                </a:solidFill>
              </a:rPr>
              <a:t> 90-118.</a:t>
            </a:r>
          </a:p>
          <a:p>
            <a:pPr marL="45720" indent="0">
              <a:buNone/>
            </a:pPr>
            <a:r>
              <a:rPr lang="en-GB" sz="1200" dirty="0" smtClean="0"/>
              <a:t>The Partnering Initiative, 2014, </a:t>
            </a:r>
            <a:r>
              <a:rPr lang="en-GB" sz="1200" dirty="0" smtClean="0">
                <a:hlinkClick r:id="rId2"/>
              </a:rPr>
              <a:t>www.thepartneringinitiative.org</a:t>
            </a:r>
            <a:endParaRPr lang="en-GB" sz="1200" dirty="0"/>
          </a:p>
          <a:p>
            <a:pPr marL="45720" indent="0">
              <a:buNone/>
            </a:pPr>
            <a:r>
              <a:rPr lang="en-US" sz="1200" dirty="0">
                <a:solidFill>
                  <a:schemeClr val="tx1"/>
                </a:solidFill>
              </a:rPr>
              <a:t>TODEVA, E. &amp; KNOKE, D. 2005. Strategic alliances and models of collaboration. </a:t>
            </a:r>
            <a:r>
              <a:rPr lang="en-US" sz="1200" i="1" dirty="0">
                <a:solidFill>
                  <a:schemeClr val="tx1"/>
                </a:solidFill>
              </a:rPr>
              <a:t>Management Decision,</a:t>
            </a:r>
            <a:r>
              <a:rPr lang="en-US" sz="1200" dirty="0">
                <a:solidFill>
                  <a:schemeClr val="tx1"/>
                </a:solidFill>
              </a:rPr>
              <a:t> 43</a:t>
            </a:r>
            <a:r>
              <a:rPr lang="en-US" sz="1200" b="1" dirty="0">
                <a:solidFill>
                  <a:schemeClr val="tx1"/>
                </a:solidFill>
              </a:rPr>
              <a:t>,</a:t>
            </a:r>
            <a:r>
              <a:rPr lang="en-US" sz="1200" dirty="0">
                <a:solidFill>
                  <a:schemeClr val="tx1"/>
                </a:solidFill>
              </a:rPr>
              <a:t> 123-148</a:t>
            </a:r>
            <a:r>
              <a:rPr lang="en-US" sz="1200" dirty="0" smtClean="0">
                <a:solidFill>
                  <a:schemeClr val="tx1"/>
                </a:solidFill>
              </a:rPr>
              <a:t>.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966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Identify </a:t>
            </a:r>
            <a:r>
              <a:rPr lang="en-US" sz="2400" dirty="0" smtClean="0"/>
              <a:t>types of partnerships</a:t>
            </a:r>
          </a:p>
          <a:p>
            <a:r>
              <a:rPr lang="en-US" sz="2400" dirty="0" smtClean="0"/>
              <a:t>Understand some of the motives for partnering</a:t>
            </a:r>
          </a:p>
          <a:p>
            <a:r>
              <a:rPr lang="en-US" sz="2400" dirty="0" err="1" smtClean="0"/>
              <a:t>Recognise</a:t>
            </a:r>
            <a:r>
              <a:rPr lang="en-US" sz="2400" dirty="0" smtClean="0"/>
              <a:t> different business cases for partnering</a:t>
            </a:r>
          </a:p>
          <a:p>
            <a:r>
              <a:rPr lang="en-US" sz="2400" dirty="0" smtClean="0"/>
              <a:t>Appreciate the process of partnering</a:t>
            </a:r>
          </a:p>
          <a:p>
            <a:r>
              <a:rPr lang="en-US" sz="2400" dirty="0" smtClean="0"/>
              <a:t>Identify different modes of governance in partnerships</a:t>
            </a:r>
          </a:p>
          <a:p>
            <a:r>
              <a:rPr lang="en-US" sz="2400" dirty="0" smtClean="0"/>
              <a:t>Understand the contributions to </a:t>
            </a:r>
            <a:r>
              <a:rPr lang="en-US" sz="2400" dirty="0" smtClean="0"/>
              <a:t>collaborative inertia and advantage</a:t>
            </a:r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002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partnership?</a:t>
            </a:r>
            <a:endParaRPr lang="en-US" dirty="0"/>
          </a:p>
        </p:txBody>
      </p:sp>
      <p:sp>
        <p:nvSpPr>
          <p:cNvPr id="7" name="Left-Right Arrow 6"/>
          <p:cNvSpPr/>
          <p:nvPr/>
        </p:nvSpPr>
        <p:spPr>
          <a:xfrm>
            <a:off x="539552" y="3933057"/>
            <a:ext cx="8280920" cy="360040"/>
          </a:xfrm>
          <a:prstGeom prst="leftRightArrow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Rectangle 7"/>
          <p:cNvSpPr/>
          <p:nvPr/>
        </p:nvSpPr>
        <p:spPr>
          <a:xfrm>
            <a:off x="467544" y="2204864"/>
            <a:ext cx="1008112" cy="720080"/>
          </a:xfrm>
          <a:prstGeom prst="rect">
            <a:avLst/>
          </a:prstGeom>
          <a:solidFill>
            <a:srgbClr val="F1000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Merger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1043608" y="2996952"/>
            <a:ext cx="1008112" cy="720080"/>
          </a:xfrm>
          <a:prstGeom prst="rect">
            <a:avLst/>
          </a:prstGeom>
          <a:solidFill>
            <a:srgbClr val="F273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err="1" smtClean="0"/>
              <a:t>Aquisition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1619672" y="2204864"/>
            <a:ext cx="1008112" cy="720080"/>
          </a:xfrm>
          <a:prstGeom prst="rect">
            <a:avLst/>
          </a:prstGeom>
          <a:solidFill>
            <a:srgbClr val="F5E80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Joint Ventures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2195736" y="2996952"/>
            <a:ext cx="1008112" cy="720080"/>
          </a:xfrm>
          <a:prstGeom prst="rect">
            <a:avLst/>
          </a:prstGeom>
          <a:solidFill>
            <a:srgbClr val="B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Equity investment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2771800" y="2204864"/>
            <a:ext cx="1008112" cy="720080"/>
          </a:xfrm>
          <a:prstGeom prst="rect">
            <a:avLst/>
          </a:prstGeom>
          <a:solidFill>
            <a:srgbClr val="25FF0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Co-operatives</a:t>
            </a:r>
            <a:endParaRPr lang="en-US" sz="1400" dirty="0"/>
          </a:p>
        </p:txBody>
      </p:sp>
      <p:sp>
        <p:nvSpPr>
          <p:cNvPr id="19" name="Rectangle 18"/>
          <p:cNvSpPr/>
          <p:nvPr/>
        </p:nvSpPr>
        <p:spPr>
          <a:xfrm>
            <a:off x="7884368" y="2996952"/>
            <a:ext cx="1008112" cy="720080"/>
          </a:xfrm>
          <a:prstGeom prst="rect">
            <a:avLst/>
          </a:prstGeom>
          <a:solidFill>
            <a:srgbClr val="E2007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Market relations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7308304" y="2204864"/>
            <a:ext cx="1008112" cy="720080"/>
          </a:xfrm>
          <a:prstGeom prst="rect">
            <a:avLst/>
          </a:prstGeom>
          <a:solidFill>
            <a:srgbClr val="F8007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Action sets</a:t>
            </a:r>
            <a:endParaRPr lang="en-US" sz="1400" dirty="0"/>
          </a:p>
        </p:txBody>
      </p:sp>
      <p:sp>
        <p:nvSpPr>
          <p:cNvPr id="21" name="Rectangle 20"/>
          <p:cNvSpPr/>
          <p:nvPr/>
        </p:nvSpPr>
        <p:spPr>
          <a:xfrm>
            <a:off x="6804248" y="2996952"/>
            <a:ext cx="1008112" cy="720080"/>
          </a:xfrm>
          <a:prstGeom prst="rect">
            <a:avLst/>
          </a:prstGeom>
          <a:solidFill>
            <a:srgbClr val="F800E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Industry standard groups</a:t>
            </a:r>
            <a:endParaRPr lang="en-US" sz="1400" dirty="0"/>
          </a:p>
        </p:txBody>
      </p:sp>
      <p:sp>
        <p:nvSpPr>
          <p:cNvPr id="22" name="Rectangle 21"/>
          <p:cNvSpPr/>
          <p:nvPr/>
        </p:nvSpPr>
        <p:spPr>
          <a:xfrm>
            <a:off x="6228184" y="2204864"/>
            <a:ext cx="1008112" cy="720080"/>
          </a:xfrm>
          <a:prstGeom prst="rect">
            <a:avLst/>
          </a:prstGeom>
          <a:solidFill>
            <a:srgbClr val="A900F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Sub-contractor networks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5652120" y="2996952"/>
            <a:ext cx="1008112" cy="720080"/>
          </a:xfrm>
          <a:prstGeom prst="rect">
            <a:avLst/>
          </a:prstGeom>
          <a:solidFill>
            <a:srgbClr val="6200F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Licensing</a:t>
            </a:r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5076056" y="2204864"/>
            <a:ext cx="1008112" cy="720080"/>
          </a:xfrm>
          <a:prstGeom prst="rect">
            <a:avLst/>
          </a:prstGeom>
          <a:solidFill>
            <a:srgbClr val="094FF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Franchise</a:t>
            </a:r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4499992" y="2996952"/>
            <a:ext cx="1008112" cy="720080"/>
          </a:xfrm>
          <a:prstGeom prst="rect">
            <a:avLst/>
          </a:prstGeom>
          <a:solidFill>
            <a:srgbClr val="19C2F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Cartels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3923928" y="2204864"/>
            <a:ext cx="1008112" cy="720080"/>
          </a:xfrm>
          <a:prstGeom prst="rect">
            <a:avLst/>
          </a:prstGeom>
          <a:solidFill>
            <a:srgbClr val="21FCE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Strategic cooperative agreements</a:t>
            </a:r>
            <a:endParaRPr lang="en-US" sz="1400" dirty="0"/>
          </a:p>
        </p:txBody>
      </p:sp>
      <p:sp>
        <p:nvSpPr>
          <p:cNvPr id="27" name="Rectangle 26"/>
          <p:cNvSpPr/>
          <p:nvPr/>
        </p:nvSpPr>
        <p:spPr>
          <a:xfrm>
            <a:off x="3347864" y="2996952"/>
            <a:ext cx="1008112" cy="720080"/>
          </a:xfrm>
          <a:prstGeom prst="rect">
            <a:avLst/>
          </a:prstGeom>
          <a:solidFill>
            <a:srgbClr val="21FEB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R&amp;D consortia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3190363" y="4293096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Integration and </a:t>
            </a:r>
            <a:r>
              <a:rPr lang="en-US" b="1" dirty="0" err="1" smtClean="0"/>
              <a:t>Formalisation</a:t>
            </a:r>
            <a:r>
              <a:rPr lang="en-US" b="1" dirty="0" smtClean="0"/>
              <a:t> of organizational relationships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39552" y="4437112"/>
            <a:ext cx="639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High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8244408" y="44371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Low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732240" y="4941168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dirty="0" err="1" smtClean="0"/>
              <a:t>Todeka</a:t>
            </a:r>
            <a:r>
              <a:rPr lang="en-US" sz="1400" dirty="0" smtClean="0"/>
              <a:t> &amp; </a:t>
            </a:r>
            <a:r>
              <a:rPr lang="en-US" sz="1400" dirty="0" err="1" smtClean="0"/>
              <a:t>Knoke</a:t>
            </a:r>
            <a:r>
              <a:rPr lang="en-US" sz="1400" dirty="0" smtClean="0"/>
              <a:t>, 2005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1259631" y="5732430"/>
            <a:ext cx="6749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As an enterprise where do you think you are most likely to be involved in a partnership?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49265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sz="2400" dirty="0" smtClean="0"/>
              <a:t>Oliver (1990) outlines six determinants to inter-organisational relations</a:t>
            </a:r>
          </a:p>
          <a:p>
            <a:pPr marL="45720" indent="0">
              <a:buNone/>
            </a:pPr>
            <a:endParaRPr lang="en-GB" dirty="0" smtClean="0"/>
          </a:p>
          <a:p>
            <a:pPr marL="708660" lvl="1" indent="-342900">
              <a:buFont typeface="+mj-lt"/>
              <a:buAutoNum type="arabicPeriod"/>
            </a:pPr>
            <a:r>
              <a:rPr lang="en-GB" sz="2000" dirty="0" smtClean="0"/>
              <a:t>Necessity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GB" sz="2000" dirty="0" smtClean="0"/>
              <a:t>Asymmetry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GB" sz="2000" dirty="0" smtClean="0"/>
              <a:t>Reciprocity </a:t>
            </a:r>
            <a:endParaRPr lang="en-GB" sz="2000" dirty="0"/>
          </a:p>
          <a:p>
            <a:pPr marL="708660" lvl="1" indent="-342900">
              <a:buFont typeface="+mj-lt"/>
              <a:buAutoNum type="arabicPeriod"/>
            </a:pPr>
            <a:r>
              <a:rPr lang="en-GB" sz="2000" dirty="0" smtClean="0"/>
              <a:t>Efficiency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GB" sz="2000" dirty="0" smtClean="0"/>
              <a:t>Stability</a:t>
            </a:r>
          </a:p>
          <a:p>
            <a:pPr marL="708660" lvl="1" indent="-342900">
              <a:buFont typeface="+mj-lt"/>
              <a:buAutoNum type="arabicPeriod"/>
            </a:pPr>
            <a:r>
              <a:rPr lang="en-GB" sz="2000" dirty="0" smtClean="0"/>
              <a:t>Legitimacy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partner?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9960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business case for partnering?</a:t>
            </a:r>
            <a:endParaRPr lang="en-US" dirty="0"/>
          </a:p>
        </p:txBody>
      </p:sp>
      <p:sp>
        <p:nvSpPr>
          <p:cNvPr id="7" name="Left-Right Arrow 6"/>
          <p:cNvSpPr/>
          <p:nvPr/>
        </p:nvSpPr>
        <p:spPr>
          <a:xfrm>
            <a:off x="573418" y="3645196"/>
            <a:ext cx="8130288" cy="360039"/>
          </a:xfrm>
          <a:prstGeom prst="leftRightArrow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Rectangle 7"/>
          <p:cNvSpPr/>
          <p:nvPr/>
        </p:nvSpPr>
        <p:spPr>
          <a:xfrm>
            <a:off x="467543" y="2204864"/>
            <a:ext cx="1578758" cy="720080"/>
          </a:xfrm>
          <a:prstGeom prst="rect">
            <a:avLst/>
          </a:prstGeom>
          <a:solidFill>
            <a:srgbClr val="F1000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err="1" smtClean="0"/>
              <a:t>Philanthorpy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2127661" y="2204864"/>
            <a:ext cx="1578758" cy="720080"/>
          </a:xfrm>
          <a:prstGeom prst="rect">
            <a:avLst/>
          </a:prstGeom>
          <a:solidFill>
            <a:srgbClr val="F5E80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Strategic social development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3804712" y="2204864"/>
            <a:ext cx="1578758" cy="720080"/>
          </a:xfrm>
          <a:prstGeom prst="rect">
            <a:avLst/>
          </a:prstGeom>
          <a:solidFill>
            <a:srgbClr val="25FF0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Supply chain</a:t>
            </a:r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7124948" y="2204864"/>
            <a:ext cx="1578758" cy="720080"/>
          </a:xfrm>
          <a:prstGeom prst="rect">
            <a:avLst/>
          </a:prstGeom>
          <a:solidFill>
            <a:srgbClr val="094FF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Core business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5464830" y="2204864"/>
            <a:ext cx="1578758" cy="720080"/>
          </a:xfrm>
          <a:prstGeom prst="rect">
            <a:avLst/>
          </a:prstGeom>
          <a:solidFill>
            <a:srgbClr val="21FCE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Operationally critical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3804711" y="4220759"/>
            <a:ext cx="2257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Business case </a:t>
            </a:r>
          </a:p>
          <a:p>
            <a:r>
              <a:rPr lang="en-US" b="1" dirty="0" smtClean="0"/>
              <a:t>(level of importance)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39552" y="4437112"/>
            <a:ext cx="639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Low 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8094133" y="4437112"/>
            <a:ext cx="726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High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804248" y="5110502"/>
            <a:ext cx="20162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dirty="0" smtClean="0"/>
              <a:t>The Partnering Initiative (2014)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1259631" y="5732430"/>
            <a:ext cx="6749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Can an enterprise choose each business case?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44045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5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Structural and relational perspectives</a:t>
            </a:r>
            <a:endParaRPr lang="en-GB" dirty="0"/>
          </a:p>
        </p:txBody>
      </p:sp>
      <p:pic>
        <p:nvPicPr>
          <p:cNvPr id="4" name="Picture 3" descr="Screen Shot 2015-11-25 at 23.33.3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43" y="1969299"/>
            <a:ext cx="7812484" cy="366103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671542" y="5804929"/>
            <a:ext cx="17689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 smtClean="0"/>
              <a:t>Faems</a:t>
            </a:r>
            <a:r>
              <a:rPr lang="en-GB" sz="1400" dirty="0" smtClean="0"/>
              <a:t>, et al (2008)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30088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457200" y="2010324"/>
            <a:ext cx="4038600" cy="4407408"/>
          </a:xfrm>
        </p:spPr>
        <p:txBody>
          <a:bodyPr/>
          <a:lstStyle/>
          <a:p>
            <a:r>
              <a:rPr lang="en-GB" dirty="0" smtClean="0"/>
              <a:t>Strategic Interdependence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Social network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Partnership formation Models</a:t>
            </a:r>
            <a:endParaRPr lang="en-GB" dirty="0"/>
          </a:p>
        </p:txBody>
      </p:sp>
      <p:pic>
        <p:nvPicPr>
          <p:cNvPr id="10" name="Picture 9" descr="Screen Shot 2015-11-25 at 22.58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86" y="1964265"/>
            <a:ext cx="4484774" cy="445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312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Typically follow three governance modes (</a:t>
            </a:r>
            <a:r>
              <a:rPr lang="en-GB" dirty="0" err="1" smtClean="0"/>
              <a:t>Provan</a:t>
            </a:r>
            <a:r>
              <a:rPr lang="en-GB" dirty="0" smtClean="0"/>
              <a:t> &amp; </a:t>
            </a:r>
            <a:r>
              <a:rPr lang="en-GB" dirty="0" err="1" smtClean="0"/>
              <a:t>Kenis</a:t>
            </a:r>
            <a:r>
              <a:rPr lang="en-GB" dirty="0" smtClean="0"/>
              <a:t>, 2008):</a:t>
            </a:r>
            <a:endParaRPr lang="en-GB" dirty="0"/>
          </a:p>
          <a:p>
            <a:pPr lvl="1"/>
            <a:r>
              <a:rPr lang="en-GB" dirty="0" smtClean="0"/>
              <a:t>Participant governed</a:t>
            </a:r>
          </a:p>
          <a:p>
            <a:pPr lvl="1"/>
            <a:r>
              <a:rPr lang="en-GB" dirty="0" smtClean="0"/>
              <a:t>Lead organisation governed</a:t>
            </a:r>
          </a:p>
          <a:p>
            <a:pPr lvl="1"/>
            <a:r>
              <a:rPr lang="en-GB" dirty="0" smtClean="0"/>
              <a:t>Network administrative </a:t>
            </a:r>
            <a:r>
              <a:rPr lang="en-GB" dirty="0" err="1" smtClean="0"/>
              <a:t>orgaisation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partnership Network structures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772668" y="5372112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Proven and </a:t>
            </a:r>
            <a:r>
              <a:rPr lang="en-US" sz="1400" dirty="0" err="1" smtClean="0"/>
              <a:t>Kenis</a:t>
            </a:r>
            <a:r>
              <a:rPr lang="en-US" sz="1400" dirty="0" smtClean="0"/>
              <a:t> (2008)</a:t>
            </a:r>
            <a:endParaRPr lang="en-US" sz="1400" dirty="0"/>
          </a:p>
        </p:txBody>
      </p:sp>
      <p:pic>
        <p:nvPicPr>
          <p:cNvPr id="5" name="Picture 4" descr="Screen Shot 2015-11-26 at 00.06.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3" y="3578035"/>
            <a:ext cx="5780220" cy="170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07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5555" y="1845733"/>
            <a:ext cx="8226685" cy="4605867"/>
          </a:xfrm>
        </p:spPr>
        <p:txBody>
          <a:bodyPr>
            <a:normAutofit/>
          </a:bodyPr>
          <a:lstStyle/>
          <a:p>
            <a:pPr marL="264994" lvl="1" indent="-264994">
              <a:buClr>
                <a:srgbClr val="9FAA00"/>
              </a:buClr>
              <a:buFontTx/>
              <a:buChar char="•"/>
            </a:pPr>
            <a:r>
              <a:rPr lang="en-GB" dirty="0">
                <a:latin typeface="Arial" charset="0"/>
              </a:rPr>
              <a:t>Governance structures may be designed</a:t>
            </a:r>
            <a:r>
              <a:rPr lang="en-GB" dirty="0" smtClean="0">
                <a:latin typeface="Arial" charset="0"/>
              </a:rPr>
              <a:t>…</a:t>
            </a:r>
          </a:p>
          <a:p>
            <a:pPr marL="264994" lvl="1" indent="-264994">
              <a:buClr>
                <a:srgbClr val="9FAA00"/>
              </a:buClr>
              <a:buFontTx/>
              <a:buChar char="•"/>
            </a:pPr>
            <a:endParaRPr lang="en-GB" dirty="0">
              <a:latin typeface="Arial" charset="0"/>
            </a:endParaRPr>
          </a:p>
          <a:p>
            <a:pPr marL="264994" lvl="1" indent="-264994">
              <a:buClr>
                <a:srgbClr val="9FAA00"/>
              </a:buClr>
              <a:buFontTx/>
              <a:buChar char="•"/>
            </a:pPr>
            <a:endParaRPr lang="en-GB" dirty="0">
              <a:latin typeface="Arial" charset="0"/>
            </a:endParaRPr>
          </a:p>
          <a:p>
            <a:pPr marL="264994" lvl="1" indent="-264994">
              <a:buClr>
                <a:srgbClr val="9FAA00"/>
              </a:buClr>
              <a:buFontTx/>
              <a:buChar char="•"/>
            </a:pPr>
            <a:endParaRPr lang="en-GB" dirty="0">
              <a:latin typeface="Arial" charset="0"/>
            </a:endParaRPr>
          </a:p>
          <a:p>
            <a:pPr marL="264994" lvl="1" indent="-264994">
              <a:buClr>
                <a:srgbClr val="9FAA00"/>
              </a:buClr>
              <a:buFontTx/>
              <a:buChar char="•"/>
            </a:pPr>
            <a:endParaRPr lang="en-GB" dirty="0">
              <a:latin typeface="Arial" charset="0"/>
            </a:endParaRPr>
          </a:p>
          <a:p>
            <a:pPr marL="264994" lvl="1" indent="-264994">
              <a:buClr>
                <a:srgbClr val="9FAA00"/>
              </a:buClr>
              <a:buFontTx/>
              <a:buChar char="•"/>
            </a:pPr>
            <a:endParaRPr lang="en-GB" dirty="0">
              <a:latin typeface="Arial" charset="0"/>
            </a:endParaRPr>
          </a:p>
          <a:p>
            <a:pPr marL="264994" lvl="1" indent="-264994">
              <a:buClr>
                <a:srgbClr val="9FAA00"/>
              </a:buClr>
              <a:buFontTx/>
              <a:buChar char="•"/>
            </a:pPr>
            <a:endParaRPr lang="en-GB" dirty="0">
              <a:latin typeface="Arial" charset="0"/>
            </a:endParaRPr>
          </a:p>
          <a:p>
            <a:pPr marL="264994" lvl="1" indent="-264994">
              <a:buClr>
                <a:srgbClr val="9FAA00"/>
              </a:buClr>
              <a:buFontTx/>
              <a:buChar char="•"/>
            </a:pPr>
            <a:endParaRPr lang="en-GB" dirty="0">
              <a:latin typeface="Arial" charset="0"/>
            </a:endParaRPr>
          </a:p>
          <a:p>
            <a:pPr marL="264994" lvl="1" indent="-264994">
              <a:buClr>
                <a:srgbClr val="9FAA00"/>
              </a:buClr>
              <a:buNone/>
            </a:pPr>
            <a:r>
              <a:rPr lang="en-GB" dirty="0">
                <a:latin typeface="Arial" charset="0"/>
              </a:rPr>
              <a:t>	</a:t>
            </a:r>
          </a:p>
          <a:p>
            <a:pPr marL="264994" lvl="1" indent="-264994">
              <a:buClr>
                <a:srgbClr val="9FAA00"/>
              </a:buClr>
              <a:buNone/>
            </a:pPr>
            <a:r>
              <a:rPr lang="en-GB" dirty="0">
                <a:latin typeface="Arial" charset="0"/>
              </a:rPr>
              <a:t>	but likely to evolve according to context.</a:t>
            </a:r>
          </a:p>
          <a:p>
            <a:pPr marL="264994" lvl="1" indent="-264994">
              <a:buClr>
                <a:srgbClr val="9FAA00"/>
              </a:buClr>
              <a:buFontTx/>
              <a:buChar char="•"/>
            </a:pPr>
            <a:endParaRPr lang="en-GB" dirty="0">
              <a:latin typeface="Arial" charset="0"/>
            </a:endParaRPr>
          </a:p>
        </p:txBody>
      </p:sp>
      <p:pic>
        <p:nvPicPr>
          <p:cNvPr id="19461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23" y="2580209"/>
            <a:ext cx="3714256" cy="1583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419" y="2580209"/>
            <a:ext cx="3776758" cy="1583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Changing structures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804248" y="5110502"/>
            <a:ext cx="20162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Adapted from </a:t>
            </a:r>
            <a:r>
              <a:rPr lang="en-US" sz="1400" dirty="0" err="1" smtClean="0"/>
              <a:t>Cornfoth</a:t>
            </a:r>
            <a:r>
              <a:rPr lang="en-US" sz="1400" dirty="0" smtClean="0"/>
              <a:t>, Hayes and </a:t>
            </a:r>
            <a:r>
              <a:rPr lang="en-US" sz="1400" dirty="0" err="1" smtClean="0"/>
              <a:t>Vangen</a:t>
            </a:r>
            <a:r>
              <a:rPr lang="en-US" sz="1400" dirty="0" smtClean="0"/>
              <a:t> (2014)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44163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874</TotalTime>
  <Words>1688</Words>
  <Application>Microsoft Macintosh PowerPoint</Application>
  <PresentationFormat>On-screen Show (4:3)</PresentationFormat>
  <Paragraphs>213</Paragraphs>
  <Slides>19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Grid</vt:lpstr>
      <vt:lpstr>Partnerships and enterprise</vt:lpstr>
      <vt:lpstr>Learning outcomes</vt:lpstr>
      <vt:lpstr>What is a partnership?</vt:lpstr>
      <vt:lpstr>Why partner?</vt:lpstr>
      <vt:lpstr>What is the business case for partnering?</vt:lpstr>
      <vt:lpstr>Structural and relational perspectives</vt:lpstr>
      <vt:lpstr>Partnership formation Models</vt:lpstr>
      <vt:lpstr>partnership Network structures</vt:lpstr>
      <vt:lpstr>Changing structures</vt:lpstr>
      <vt:lpstr>Partnering – a process</vt:lpstr>
      <vt:lpstr>Partnerships in pairs &amp; more</vt:lpstr>
      <vt:lpstr>Partnerships in pairs &amp; more</vt:lpstr>
      <vt:lpstr>Partnering for advantage</vt:lpstr>
      <vt:lpstr>Partnering approach</vt:lpstr>
      <vt:lpstr>Partnerships in an Enterprise</vt:lpstr>
      <vt:lpstr>Value in partnering</vt:lpstr>
      <vt:lpstr>To reflect on in the seminar…</vt:lpstr>
      <vt:lpstr>Summary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Enterprise Partnerships </dc:title>
  <dc:creator>Gareth Stone</dc:creator>
  <cp:lastModifiedBy>JPH</cp:lastModifiedBy>
  <cp:revision>35</cp:revision>
  <dcterms:created xsi:type="dcterms:W3CDTF">2015-11-24T15:27:59Z</dcterms:created>
  <dcterms:modified xsi:type="dcterms:W3CDTF">2015-11-26T07:02:28Z</dcterms:modified>
</cp:coreProperties>
</file>